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68" r:id="rId2"/>
  </p:sldMasterIdLst>
  <p:notesMasterIdLst>
    <p:notesMasterId r:id="rId19"/>
  </p:notesMasterIdLst>
  <p:handoutMasterIdLst>
    <p:handoutMasterId r:id="rId20"/>
  </p:handoutMasterIdLst>
  <p:sldIdLst>
    <p:sldId id="256" r:id="rId3"/>
    <p:sldId id="345" r:id="rId4"/>
    <p:sldId id="321" r:id="rId5"/>
    <p:sldId id="342" r:id="rId6"/>
    <p:sldId id="343" r:id="rId7"/>
    <p:sldId id="344" r:id="rId8"/>
    <p:sldId id="322" r:id="rId9"/>
    <p:sldId id="371" r:id="rId10"/>
    <p:sldId id="372" r:id="rId11"/>
    <p:sldId id="373" r:id="rId12"/>
    <p:sldId id="374" r:id="rId13"/>
    <p:sldId id="375" r:id="rId14"/>
    <p:sldId id="376" r:id="rId15"/>
    <p:sldId id="377" r:id="rId16"/>
    <p:sldId id="378" r:id="rId17"/>
    <p:sldId id="332" r:id="rId18"/>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39">
          <p15:clr>
            <a:srgbClr val="A4A3A4"/>
          </p15:clr>
        </p15:guide>
        <p15:guide id="2" pos="505">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0FF00"/>
    <a:srgbClr val="66FF66"/>
    <a:srgbClr val="FF66FF"/>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8834" autoAdjust="0"/>
  </p:normalViewPr>
  <p:slideViewPr>
    <p:cSldViewPr snapToGrid="0">
      <p:cViewPr varScale="1">
        <p:scale>
          <a:sx n="109" d="100"/>
          <a:sy n="109" d="100"/>
        </p:scale>
        <p:origin x="616" y="192"/>
      </p:cViewPr>
      <p:guideLst>
        <p:guide orient="horz" pos="2439"/>
        <p:guide pos="505"/>
      </p:guideLst>
    </p:cSldViewPr>
  </p:slideViewPr>
  <p:notesTextViewPr>
    <p:cViewPr>
      <p:scale>
        <a:sx n="100" d="100"/>
        <a:sy n="100" d="100"/>
      </p:scale>
      <p:origin x="0" y="0"/>
    </p:cViewPr>
  </p:notesTextViewPr>
  <p:notesViewPr>
    <p:cSldViewPr snapToGrid="0">
      <p:cViewPr varScale="1">
        <p:scale>
          <a:sx n="76" d="100"/>
          <a:sy n="76" d="100"/>
        </p:scale>
        <p:origin x="-2166"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3177" tIns="46589" rIns="93177" bIns="4658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F8554D91-9FAA-5548-8C69-BAC29BDDC155}" type="datetimeFigureOut">
              <a:rPr lang="en-US"/>
              <a:pPr>
                <a:defRPr/>
              </a:pPr>
              <a:t>9/7/20</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3177" tIns="46589" rIns="93177" bIns="4658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DCE6840A-D108-414E-B537-773457C2A656}" type="slidenum">
              <a:rPr lang="en-US"/>
              <a:pPr>
                <a:defRPr/>
              </a:pPr>
              <a:t>‹#›</a:t>
            </a:fld>
            <a:endParaRPr lang="en-US"/>
          </a:p>
        </p:txBody>
      </p:sp>
    </p:spTree>
    <p:extLst>
      <p:ext uri="{BB962C8B-B14F-4D97-AF65-F5344CB8AC3E}">
        <p14:creationId xmlns:p14="http://schemas.microsoft.com/office/powerpoint/2010/main" val="224248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3177" tIns="46589" rIns="93177" bIns="46589" rtlCol="0"/>
          <a:lstStyle>
            <a:lvl1pPr algn="l">
              <a:defRPr sz="1200">
                <a:latin typeface="Arial" charset="0"/>
                <a:ea typeface="ＭＳ Ｐゴシック" charset="0"/>
                <a:cs typeface="ＭＳ Ｐゴシック" charset="0"/>
              </a:defRPr>
            </a:lvl1pPr>
          </a:lstStyle>
          <a:p>
            <a:pPr>
              <a:defRPr/>
            </a:pPr>
            <a:endParaRPr lang="en-GB"/>
          </a:p>
        </p:txBody>
      </p:sp>
      <p:sp>
        <p:nvSpPr>
          <p:cNvPr id="3" name="Date Placeholder 2"/>
          <p:cNvSpPr>
            <a:spLocks noGrp="1"/>
          </p:cNvSpPr>
          <p:nvPr>
            <p:ph type="dt" idx="1"/>
          </p:nvPr>
        </p:nvSpPr>
        <p:spPr>
          <a:xfrm>
            <a:off x="3848645" y="0"/>
            <a:ext cx="2944283" cy="49530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F859012C-6808-A740-A389-643065DD5A21}" type="datetimeFigureOut">
              <a:rPr lang="en-US"/>
              <a:pPr>
                <a:defRPr/>
              </a:pPr>
              <a:t>9/7/20</a:t>
            </a:fld>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3177" tIns="46589" rIns="93177" bIns="46589"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3177" tIns="46589" rIns="93177" bIns="46589" rtlCol="0" anchor="b"/>
          <a:lstStyle>
            <a:lvl1pPr algn="l">
              <a:defRPr sz="1200">
                <a:latin typeface="Arial"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59FFDF9C-9D6A-4E4A-977E-9CC95754A13B}" type="slidenum">
              <a:rPr lang="en-GB"/>
              <a:pPr>
                <a:defRPr/>
              </a:pPr>
              <a:t>‹#›</a:t>
            </a:fld>
            <a:endParaRPr lang="en-GB"/>
          </a:p>
        </p:txBody>
      </p:sp>
    </p:spTree>
    <p:extLst>
      <p:ext uri="{BB962C8B-B14F-4D97-AF65-F5344CB8AC3E}">
        <p14:creationId xmlns:p14="http://schemas.microsoft.com/office/powerpoint/2010/main" val="19331725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20750" y="742950"/>
            <a:ext cx="4953000" cy="3714750"/>
          </a:xfrm>
          <a:prstGeom prst="rect">
            <a:avLst/>
          </a:prstGeo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E093C5-8D5B-0F40-B925-0CD8C031EE4F}" type="slidenum">
              <a:rPr lang="en-GB" sz="1200"/>
              <a:pPr eaLnBrk="1" hangingPunct="1"/>
              <a:t>1</a:t>
            </a:fld>
            <a:endParaRPr lang="en-GB" sz="1200"/>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20750" y="742950"/>
            <a:ext cx="4953000" cy="3714750"/>
          </a:xfrm>
          <a:prstGeom prst="rect">
            <a:avLst/>
          </a:prstGeo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So let me begin with a real life scenario.</a:t>
            </a:r>
          </a:p>
          <a:p>
            <a:r>
              <a:rPr lang="en-US" dirty="0">
                <a:latin typeface="Calibri" charset="0"/>
              </a:rPr>
              <a:t>Who do you go about asking how to get these things done. Everybody seems to think its done a different way, you feel like you are wasting the time of the seniors asking how to get inane things done. And then when you </a:t>
            </a:r>
            <a:r>
              <a:rPr lang="en-US" dirty="0" err="1">
                <a:latin typeface="Calibri" charset="0"/>
              </a:rPr>
              <a:t>realise</a:t>
            </a:r>
            <a:r>
              <a:rPr lang="en-US" dirty="0">
                <a:latin typeface="Calibri" charset="0"/>
              </a:rPr>
              <a:t> you need the form, you don’t know where the form is kept, and in all likelihood it won’t tell you what number you need to send it off to. This sort of knowledge, if you are anything like the F1’s at my trust takes up a considerable part of your day, and certainly had nothing to do with the knowledge you spent years filling up your brain at med school</a:t>
            </a: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184A28-A06B-EA4E-9B68-DDDDBAAFC40B}" type="slidenum">
              <a:rPr lang="en-GB" sz="1200"/>
              <a:pPr eaLnBrk="1" hangingPunct="1"/>
              <a:t>2</a:t>
            </a:fld>
            <a:endParaRPr lang="en-GB" sz="1200"/>
          </a:p>
        </p:txBody>
      </p:sp>
    </p:spTree>
    <p:extLst>
      <p:ext uri="{BB962C8B-B14F-4D97-AF65-F5344CB8AC3E}">
        <p14:creationId xmlns:p14="http://schemas.microsoft.com/office/powerpoint/2010/main" val="71134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920750" y="742950"/>
            <a:ext cx="4953000" cy="3714750"/>
          </a:xfrm>
          <a:prstGeom prst="rect">
            <a:avLst/>
          </a:prstGeo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9B6ECA-AE5B-B54B-9792-55A05185A10C}" type="slidenum">
              <a:rPr lang="en-GB" sz="1200"/>
              <a:pPr eaLnBrk="1" hangingPunct="1"/>
              <a:t>3</a:t>
            </a:fld>
            <a:endParaRPr lang="en-GB" sz="1200"/>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714375" y="742950"/>
            <a:ext cx="5365750" cy="3714750"/>
          </a:xfrm>
          <a:prstGeom prst="rect">
            <a:avLst/>
          </a:prstGeo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a:defRPr/>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8D7518-7D2D-DF47-8819-B725794B6FF9}" type="slidenum">
              <a:rPr lang="en-GB" sz="1200"/>
              <a:pPr eaLnBrk="1" hangingPunct="1"/>
              <a:t>5</a:t>
            </a:fld>
            <a:endParaRPr lang="en-GB" sz="1200"/>
          </a:p>
        </p:txBody>
      </p:sp>
    </p:spTree>
    <p:extLst>
      <p:ext uri="{BB962C8B-B14F-4D97-AF65-F5344CB8AC3E}">
        <p14:creationId xmlns:p14="http://schemas.microsoft.com/office/powerpoint/2010/main" val="251648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714375" y="742950"/>
            <a:ext cx="5365750" cy="3714750"/>
          </a:xfrm>
          <a:prstGeom prst="rect">
            <a:avLst/>
          </a:prstGeo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a:defRPr/>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8D7518-7D2D-DF47-8819-B725794B6FF9}" type="slidenum">
              <a:rPr lang="en-GB" sz="1200"/>
              <a:pPr eaLnBrk="1" hangingPunct="1"/>
              <a:t>6</a:t>
            </a:fld>
            <a:endParaRPr lang="en-GB" sz="1200"/>
          </a:p>
        </p:txBody>
      </p:sp>
    </p:spTree>
    <p:extLst>
      <p:ext uri="{BB962C8B-B14F-4D97-AF65-F5344CB8AC3E}">
        <p14:creationId xmlns:p14="http://schemas.microsoft.com/office/powerpoint/2010/main" val="59006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So here’s a demo</a:t>
            </a:r>
            <a:endParaRPr lang="en-GB"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It</a:t>
            </a:r>
            <a:r>
              <a:rPr lang="mr-IN" sz="1200"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s the </a:t>
            </a:r>
            <a:r>
              <a:rPr lang="en-US" sz="1200" kern="1200" dirty="0" err="1">
                <a:solidFill>
                  <a:schemeClr val="tx1"/>
                </a:solidFill>
                <a:effectLst/>
                <a:latin typeface="+mn-lt"/>
                <a:ea typeface="ＭＳ Ｐゴシック" charset="0"/>
                <a:cs typeface="ＭＳ Ｐゴシック" charset="0"/>
              </a:rPr>
              <a:t>wikipedia</a:t>
            </a:r>
            <a:r>
              <a:rPr lang="en-US" sz="1200" kern="1200" dirty="0">
                <a:solidFill>
                  <a:schemeClr val="tx1"/>
                </a:solidFill>
                <a:effectLst/>
                <a:latin typeface="+mn-lt"/>
                <a:ea typeface="ＭＳ Ｐゴシック" charset="0"/>
                <a:cs typeface="ＭＳ Ｐゴシック" charset="0"/>
              </a:rPr>
              <a:t> on how to get stuff done in the NHS</a:t>
            </a:r>
          </a:p>
          <a:p>
            <a:r>
              <a:rPr lang="en-US" sz="1200" kern="1200" dirty="0">
                <a:solidFill>
                  <a:schemeClr val="tx1"/>
                </a:solidFill>
                <a:effectLst/>
                <a:latin typeface="+mn-lt"/>
                <a:ea typeface="ＭＳ Ｐゴシック" charset="0"/>
                <a:cs typeface="ＭＳ Ｐゴシック" charset="0"/>
              </a:rPr>
              <a:t>For junior doctors it</a:t>
            </a:r>
            <a:r>
              <a:rPr lang="mr-IN" sz="1200" kern="1200" dirty="0">
                <a:solidFill>
                  <a:schemeClr val="tx1"/>
                </a:solidFill>
                <a:effectLst/>
                <a:latin typeface="+mn-lt"/>
                <a:ea typeface="ＭＳ Ｐゴシック" charset="0"/>
                <a:cs typeface="ＭＳ Ｐゴシック" charset="0"/>
              </a:rPr>
              <a:t>’</a:t>
            </a:r>
            <a:r>
              <a:rPr lang="en-US" sz="1200" kern="1200" dirty="0">
                <a:solidFill>
                  <a:schemeClr val="tx1"/>
                </a:solidFill>
                <a:effectLst/>
                <a:latin typeface="+mn-lt"/>
                <a:ea typeface="ＭＳ Ｐゴシック" charset="0"/>
                <a:cs typeface="ＭＳ Ｐゴシック" charset="0"/>
              </a:rPr>
              <a:t>s</a:t>
            </a:r>
            <a:r>
              <a:rPr lang="en-US" sz="1200" kern="1200" baseline="0" dirty="0">
                <a:solidFill>
                  <a:schemeClr val="tx1"/>
                </a:solidFill>
                <a:effectLst/>
                <a:latin typeface="+mn-lt"/>
                <a:ea typeface="ＭＳ Ｐゴシック" charset="0"/>
                <a:cs typeface="ＭＳ Ｐゴシック" charset="0"/>
              </a:rPr>
              <a:t> a portable, paperless induction tool</a:t>
            </a:r>
          </a:p>
          <a:p>
            <a:r>
              <a:rPr lang="en-US" sz="1200" kern="1200" baseline="0" dirty="0">
                <a:solidFill>
                  <a:schemeClr val="tx1"/>
                </a:solidFill>
                <a:effectLst/>
                <a:latin typeface="+mn-lt"/>
                <a:ea typeface="ＭＳ Ｐゴシック" charset="0"/>
                <a:cs typeface="ＭＳ Ｐゴシック" charset="0"/>
              </a:rPr>
              <a:t>For the trust, the GMC and CQC, its about providing a safer induction for doctors and passing on that improved safety to patients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brief the Toolbox is a website, similar to Wikipedia type format that we provide as a template for junior doctors to set up at their trusts. </a:t>
            </a:r>
            <a:endParaRPr lang="en-GB"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It’s password protected and contains all the useful information specific to junior doctors. If you want to know the bleep</a:t>
            </a:r>
            <a:endParaRPr lang="en-GB"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9FFDF9C-9D6A-4E4A-977E-9CC95754A13B}" type="slidenum">
              <a:rPr lang="en-GB" smtClean="0"/>
              <a:pPr>
                <a:defRPr/>
              </a:pPr>
              <a:t>7</a:t>
            </a:fld>
            <a:endParaRPr lang="en-GB"/>
          </a:p>
        </p:txBody>
      </p:sp>
    </p:spTree>
    <p:extLst>
      <p:ext uri="{BB962C8B-B14F-4D97-AF65-F5344CB8AC3E}">
        <p14:creationId xmlns:p14="http://schemas.microsoft.com/office/powerpoint/2010/main" val="191482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9FFDF9C-9D6A-4E4A-977E-9CC95754A13B}" type="slidenum">
              <a:rPr lang="en-GB" smtClean="0"/>
              <a:pPr>
                <a:defRPr/>
              </a:pPr>
              <a:t>8</a:t>
            </a:fld>
            <a:endParaRPr lang="en-GB"/>
          </a:p>
        </p:txBody>
      </p:sp>
    </p:spTree>
    <p:extLst>
      <p:ext uri="{BB962C8B-B14F-4D97-AF65-F5344CB8AC3E}">
        <p14:creationId xmlns:p14="http://schemas.microsoft.com/office/powerpoint/2010/main" val="276785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Indeed we have been advised by the NHS and Digital Health London that to be able to continue our work we need to generate revenue to sustain Dr Toolbox in the long term. </a:t>
            </a:r>
            <a:endParaRPr lang="en-US" dirty="0"/>
          </a:p>
        </p:txBody>
      </p:sp>
      <p:sp>
        <p:nvSpPr>
          <p:cNvPr id="4" name="Slide Number Placeholder 3"/>
          <p:cNvSpPr>
            <a:spLocks noGrp="1"/>
          </p:cNvSpPr>
          <p:nvPr>
            <p:ph type="sldNum" sz="quarter" idx="5"/>
          </p:nvPr>
        </p:nvSpPr>
        <p:spPr/>
        <p:txBody>
          <a:bodyPr/>
          <a:lstStyle/>
          <a:p>
            <a:pPr>
              <a:defRPr/>
            </a:pPr>
            <a:fld id="{59FFDF9C-9D6A-4E4A-977E-9CC95754A13B}" type="slidenum">
              <a:rPr lang="en-GB" smtClean="0"/>
              <a:pPr>
                <a:defRPr/>
              </a:pPr>
              <a:t>10</a:t>
            </a:fld>
            <a:endParaRPr lang="en-GB"/>
          </a:p>
        </p:txBody>
      </p:sp>
    </p:spTree>
    <p:extLst>
      <p:ext uri="{BB962C8B-B14F-4D97-AF65-F5344CB8AC3E}">
        <p14:creationId xmlns:p14="http://schemas.microsoft.com/office/powerpoint/2010/main" val="393671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9FFDF9C-9D6A-4E4A-977E-9CC95754A13B}" type="slidenum">
              <a:rPr lang="en-GB" smtClean="0"/>
              <a:pPr>
                <a:defRPr/>
              </a:pPr>
              <a:t>16</a:t>
            </a:fld>
            <a:endParaRPr lang="en-GB"/>
          </a:p>
        </p:txBody>
      </p:sp>
    </p:spTree>
    <p:extLst>
      <p:ext uri="{BB962C8B-B14F-4D97-AF65-F5344CB8AC3E}">
        <p14:creationId xmlns:p14="http://schemas.microsoft.com/office/powerpoint/2010/main" val="17895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1DF80B-3BA9-F342-A045-7AD5ABCD328F}" type="datetimeFigureOut">
              <a:rPr lang="en-US"/>
              <a:pPr>
                <a:defRPr/>
              </a:pPr>
              <a:t>9/7/20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DB14AE-15BC-7A49-BA3A-D28743CDE02A}" type="slidenum">
              <a:rPr lang="en-US"/>
              <a:pPr>
                <a:defRPr/>
              </a:pPr>
              <a:t>‹#›</a:t>
            </a:fld>
            <a:endParaRPr lang="en-US"/>
          </a:p>
        </p:txBody>
      </p:sp>
    </p:spTree>
    <p:extLst>
      <p:ext uri="{BB962C8B-B14F-4D97-AF65-F5344CB8AC3E}">
        <p14:creationId xmlns:p14="http://schemas.microsoft.com/office/powerpoint/2010/main" val="32213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5D9B46-30DE-8B42-B0A9-48E156916FA2}" type="datetimeFigureOut">
              <a:rPr lang="en-US"/>
              <a:pPr>
                <a:defRPr/>
              </a:pPr>
              <a:t>9/7/20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753809-2334-904D-B1B2-23D0A7619A8E}" type="slidenum">
              <a:rPr lang="en-US"/>
              <a:pPr>
                <a:defRPr/>
              </a:pPr>
              <a:t>‹#›</a:t>
            </a:fld>
            <a:endParaRPr lang="en-US"/>
          </a:p>
        </p:txBody>
      </p:sp>
    </p:spTree>
    <p:extLst>
      <p:ext uri="{BB962C8B-B14F-4D97-AF65-F5344CB8AC3E}">
        <p14:creationId xmlns:p14="http://schemas.microsoft.com/office/powerpoint/2010/main" val="423393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1799C5-9EBE-9A4B-AC49-7CE9E0AB225F}" type="datetimeFigureOut">
              <a:rPr lang="en-US"/>
              <a:pPr>
                <a:defRPr/>
              </a:pPr>
              <a:t>9/7/20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A2F1D5-8293-044B-BB01-551F7709209A}" type="slidenum">
              <a:rPr lang="en-US"/>
              <a:pPr>
                <a:defRPr/>
              </a:pPr>
              <a:t>‹#›</a:t>
            </a:fld>
            <a:endParaRPr lang="en-US"/>
          </a:p>
        </p:txBody>
      </p:sp>
    </p:spTree>
    <p:extLst>
      <p:ext uri="{BB962C8B-B14F-4D97-AF65-F5344CB8AC3E}">
        <p14:creationId xmlns:p14="http://schemas.microsoft.com/office/powerpoint/2010/main" val="336068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0BCA7A9-4621-2641-9F0B-F35CD1A01332}" type="datetimeFigureOut">
              <a:rPr lang="en-US" smtClean="0"/>
              <a:t>9/7/20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54407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CA7A9-4621-2641-9F0B-F35CD1A01332}" type="datetimeFigureOut">
              <a:rPr lang="en-US" smtClean="0"/>
              <a:t>9/7/20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4174511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CA7A9-4621-2641-9F0B-F35CD1A01332}" type="datetimeFigureOut">
              <a:rPr lang="en-US" smtClean="0"/>
              <a:t>9/7/20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9931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BCA7A9-4621-2641-9F0B-F35CD1A01332}" type="datetimeFigureOut">
              <a:rPr lang="en-US" smtClean="0"/>
              <a:t>9/7/20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842413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BCA7A9-4621-2641-9F0B-F35CD1A01332}" type="datetimeFigureOut">
              <a:rPr lang="en-US" smtClean="0"/>
              <a:t>9/7/20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40484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BCA7A9-4621-2641-9F0B-F35CD1A01332}" type="datetimeFigureOut">
              <a:rPr lang="en-US" smtClean="0"/>
              <a:t>9/7/20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35098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CA7A9-4621-2641-9F0B-F35CD1A01332}" type="datetimeFigureOut">
              <a:rPr lang="en-US" smtClean="0"/>
              <a:t>9/7/20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572123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BCA7A9-4621-2641-9F0B-F35CD1A01332}" type="datetimeFigureOut">
              <a:rPr lang="en-US" smtClean="0"/>
              <a:t>9/7/20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97578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116B8E7-A7C2-E242-9B41-8B0CCD4570A9}" type="datetimeFigureOut">
              <a:rPr lang="en-US"/>
              <a:pPr>
                <a:defRPr/>
              </a:pPr>
              <a:t>9/7/20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6E472-DFF4-6244-807A-5D8CE3576795}" type="slidenum">
              <a:rPr lang="en-US"/>
              <a:pPr>
                <a:defRPr/>
              </a:pPr>
              <a:t>‹#›</a:t>
            </a:fld>
            <a:endParaRPr lang="en-US"/>
          </a:p>
        </p:txBody>
      </p:sp>
    </p:spTree>
    <p:extLst>
      <p:ext uri="{BB962C8B-B14F-4D97-AF65-F5344CB8AC3E}">
        <p14:creationId xmlns:p14="http://schemas.microsoft.com/office/powerpoint/2010/main" val="422898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BCA7A9-4621-2641-9F0B-F35CD1A01332}" type="datetimeFigureOut">
              <a:rPr lang="en-US" smtClean="0"/>
              <a:t>9/7/20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0153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CA7A9-4621-2641-9F0B-F35CD1A01332}" type="datetimeFigureOut">
              <a:rPr lang="en-US" smtClean="0"/>
              <a:t>9/7/20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11348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CA7A9-4621-2641-9F0B-F35CD1A01332}" type="datetimeFigureOut">
              <a:rPr lang="en-US" smtClean="0"/>
              <a:t>9/7/20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41503-5624-5F43-96D9-ACC743D54E2A}" type="slidenum">
              <a:rPr lang="en-US" smtClean="0"/>
              <a:t>‹#›</a:t>
            </a:fld>
            <a:endParaRPr lang="en-US"/>
          </a:p>
        </p:txBody>
      </p:sp>
    </p:spTree>
    <p:extLst>
      <p:ext uri="{BB962C8B-B14F-4D97-AF65-F5344CB8AC3E}">
        <p14:creationId xmlns:p14="http://schemas.microsoft.com/office/powerpoint/2010/main" val="293347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FC6234-D9A6-1147-8D6F-BBBDE93AB585}" type="datetimeFigureOut">
              <a:rPr lang="en-US"/>
              <a:pPr>
                <a:defRPr/>
              </a:pPr>
              <a:t>9/7/20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839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874AE9-847E-F143-BA2E-68B73A7B9D2A}" type="datetimeFigureOut">
              <a:rPr lang="en-US"/>
              <a:pPr>
                <a:defRPr/>
              </a:pPr>
              <a:t>9/7/20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FD299-49B1-9248-8D21-A40C9E3F3AFB}" type="slidenum">
              <a:rPr lang="en-US"/>
              <a:pPr>
                <a:defRPr/>
              </a:pPr>
              <a:t>‹#›</a:t>
            </a:fld>
            <a:endParaRPr lang="en-US"/>
          </a:p>
        </p:txBody>
      </p:sp>
    </p:spTree>
    <p:extLst>
      <p:ext uri="{BB962C8B-B14F-4D97-AF65-F5344CB8AC3E}">
        <p14:creationId xmlns:p14="http://schemas.microsoft.com/office/powerpoint/2010/main" val="166306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C3F5A4-6570-4946-83CF-F0F9C5633AA0}" type="datetimeFigureOut">
              <a:rPr lang="en-US"/>
              <a:pPr>
                <a:defRPr/>
              </a:pPr>
              <a:t>9/7/20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462A64-8A20-BB4E-8533-58F368F8CB90}" type="slidenum">
              <a:rPr lang="en-US"/>
              <a:pPr>
                <a:defRPr/>
              </a:pPr>
              <a:t>‹#›</a:t>
            </a:fld>
            <a:endParaRPr lang="en-US"/>
          </a:p>
        </p:txBody>
      </p:sp>
    </p:spTree>
    <p:extLst>
      <p:ext uri="{BB962C8B-B14F-4D97-AF65-F5344CB8AC3E}">
        <p14:creationId xmlns:p14="http://schemas.microsoft.com/office/powerpoint/2010/main" val="943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828B93-8D1A-8D48-ACCB-4A715A046077}" type="datetimeFigureOut">
              <a:rPr lang="en-US"/>
              <a:pPr>
                <a:defRPr/>
              </a:pPr>
              <a:t>9/7/20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1A8186-9378-0749-A338-1C92249DBC6B}" type="slidenum">
              <a:rPr lang="en-US"/>
              <a:pPr>
                <a:defRPr/>
              </a:pPr>
              <a:t>‹#›</a:t>
            </a:fld>
            <a:endParaRPr lang="en-US"/>
          </a:p>
        </p:txBody>
      </p:sp>
    </p:spTree>
    <p:extLst>
      <p:ext uri="{BB962C8B-B14F-4D97-AF65-F5344CB8AC3E}">
        <p14:creationId xmlns:p14="http://schemas.microsoft.com/office/powerpoint/2010/main" val="39432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C199CF-60CF-B946-BC2D-126E5D7EF650}" type="datetimeFigureOut">
              <a:rPr lang="en-US"/>
              <a:pPr>
                <a:defRPr/>
              </a:pPr>
              <a:t>9/7/20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82B9DE-F80C-C246-8248-EFA268BD7013}" type="slidenum">
              <a:rPr lang="en-US"/>
              <a:pPr>
                <a:defRPr/>
              </a:pPr>
              <a:t>‹#›</a:t>
            </a:fld>
            <a:endParaRPr lang="en-US"/>
          </a:p>
        </p:txBody>
      </p:sp>
    </p:spTree>
    <p:extLst>
      <p:ext uri="{BB962C8B-B14F-4D97-AF65-F5344CB8AC3E}">
        <p14:creationId xmlns:p14="http://schemas.microsoft.com/office/powerpoint/2010/main" val="353450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B1441C-CED4-C14A-A66C-3F9BB85227EE}" type="datetimeFigureOut">
              <a:rPr lang="en-US"/>
              <a:pPr>
                <a:defRPr/>
              </a:pPr>
              <a:t>9/7/20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ECCCF7-7910-344E-BECD-1000B5773AD8}" type="slidenum">
              <a:rPr lang="en-US"/>
              <a:pPr>
                <a:defRPr/>
              </a:pPr>
              <a:t>‹#›</a:t>
            </a:fld>
            <a:endParaRPr lang="en-US"/>
          </a:p>
        </p:txBody>
      </p:sp>
    </p:spTree>
    <p:extLst>
      <p:ext uri="{BB962C8B-B14F-4D97-AF65-F5344CB8AC3E}">
        <p14:creationId xmlns:p14="http://schemas.microsoft.com/office/powerpoint/2010/main" val="234794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7A4853-22F6-9E4A-842D-1B02112E4B07}" type="datetimeFigureOut">
              <a:rPr lang="en-US"/>
              <a:pPr>
                <a:defRPr/>
              </a:pPr>
              <a:t>9/7/20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7E3B4-4176-B544-8107-9B1592509A01}" type="slidenum">
              <a:rPr lang="en-US"/>
              <a:pPr>
                <a:defRPr/>
              </a:pPr>
              <a:t>‹#›</a:t>
            </a:fld>
            <a:endParaRPr lang="en-US"/>
          </a:p>
        </p:txBody>
      </p:sp>
    </p:spTree>
    <p:extLst>
      <p:ext uri="{BB962C8B-B14F-4D97-AF65-F5344CB8AC3E}">
        <p14:creationId xmlns:p14="http://schemas.microsoft.com/office/powerpoint/2010/main" val="384184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68A1EACE-D9A9-CE46-B278-A63CF498D3F5}" type="datetimeFigureOut">
              <a:rPr lang="en-US"/>
              <a:pPr>
                <a:defRPr/>
              </a:pPr>
              <a:t>9/7/20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379DE5AE-C568-1C46-AACA-32E12B48E00F}" type="slidenum">
              <a:rPr lang="en-US"/>
              <a:pPr>
                <a:defRPr/>
              </a:pPr>
              <a:t>‹#›</a:t>
            </a:fld>
            <a:endParaRPr lang="en-US"/>
          </a:p>
        </p:txBody>
      </p:sp>
      <p:sp>
        <p:nvSpPr>
          <p:cNvPr id="9" name="Right Triangle 8"/>
          <p:cNvSpPr>
            <a:spLocks noChangeArrowheads="1"/>
          </p:cNvSpPr>
          <p:nvPr userDrawn="1"/>
        </p:nvSpPr>
        <p:spPr bwMode="auto">
          <a:xfrm rot="10800000">
            <a:off x="8342313" y="0"/>
            <a:ext cx="801687" cy="815975"/>
          </a:xfrm>
          <a:prstGeom prst="rtTriangle">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pic>
        <p:nvPicPr>
          <p:cNvPr id="2" name="Picture 1" descr="Doctor Toolbox.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66700" y="5773816"/>
            <a:ext cx="2514600" cy="934881"/>
          </a:xfrm>
          <a:prstGeom prst="rect">
            <a:avLst/>
          </a:prstGeom>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55"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2800" kern="1200">
          <a:ln>
            <a:solidFill>
              <a:schemeClr val="accent1"/>
            </a:solidFill>
          </a:ln>
          <a:solidFill>
            <a:srgbClr val="95B3D7"/>
          </a:solidFill>
          <a:effectLst>
            <a:outerShdw blurRad="38100" dist="31750" dir="5400000" algn="tl" rotWithShape="0">
              <a:srgbClr val="000000">
                <a:alpha val="30000"/>
              </a:srgbClr>
            </a:outerShdw>
          </a:effectLst>
          <a:latin typeface="Arial"/>
          <a:ea typeface="ＭＳ Ｐゴシック" charset="0"/>
          <a:cs typeface="Arial"/>
        </a:defRPr>
      </a:lvl1pPr>
      <a:lvl2pPr algn="l" rtl="0" eaLnBrk="0" fontAlgn="base" hangingPunct="0">
        <a:spcBef>
          <a:spcPct val="0"/>
        </a:spcBef>
        <a:spcAft>
          <a:spcPct val="0"/>
        </a:spcAft>
        <a:defRPr sz="2800">
          <a:solidFill>
            <a:srgbClr val="95B3D7"/>
          </a:solidFill>
          <a:latin typeface="Arial" charset="0"/>
          <a:ea typeface="ＭＳ Ｐゴシック" charset="0"/>
          <a:cs typeface="Arial" charset="0"/>
        </a:defRPr>
      </a:lvl2pPr>
      <a:lvl3pPr algn="l" rtl="0" eaLnBrk="0" fontAlgn="base" hangingPunct="0">
        <a:spcBef>
          <a:spcPct val="0"/>
        </a:spcBef>
        <a:spcAft>
          <a:spcPct val="0"/>
        </a:spcAft>
        <a:defRPr sz="2800">
          <a:solidFill>
            <a:srgbClr val="95B3D7"/>
          </a:solidFill>
          <a:latin typeface="Arial" charset="0"/>
          <a:ea typeface="ＭＳ Ｐゴシック" charset="0"/>
          <a:cs typeface="Arial" charset="0"/>
        </a:defRPr>
      </a:lvl3pPr>
      <a:lvl4pPr algn="l" rtl="0" eaLnBrk="0" fontAlgn="base" hangingPunct="0">
        <a:spcBef>
          <a:spcPct val="0"/>
        </a:spcBef>
        <a:spcAft>
          <a:spcPct val="0"/>
        </a:spcAft>
        <a:defRPr sz="2800">
          <a:solidFill>
            <a:srgbClr val="95B3D7"/>
          </a:solidFill>
          <a:latin typeface="Arial" charset="0"/>
          <a:ea typeface="ＭＳ Ｐゴシック" charset="0"/>
          <a:cs typeface="Arial" charset="0"/>
        </a:defRPr>
      </a:lvl4pPr>
      <a:lvl5pPr algn="l" rtl="0" eaLnBrk="0" fontAlgn="base" hangingPunct="0">
        <a:spcBef>
          <a:spcPct val="0"/>
        </a:spcBef>
        <a:spcAft>
          <a:spcPct val="0"/>
        </a:spcAft>
        <a:defRPr sz="2800">
          <a:solidFill>
            <a:srgbClr val="95B3D7"/>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Helvetica"/>
          <a:ea typeface="ＭＳ Ｐゴシック" charset="0"/>
          <a:cs typeface="Helvetica"/>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3pPr>
      <a:lvl4pPr marL="16002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4pPr>
      <a:lvl5pPr marL="20574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BCA7A9-4621-2641-9F0B-F35CD1A01332}" type="datetimeFigureOut">
              <a:rPr lang="en-US" smtClean="0"/>
              <a:t>9/7/20</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041503-5624-5F43-96D9-ACC743D54E2A}" type="slidenum">
              <a:rPr lang="en-US" smtClean="0"/>
              <a:t>‹#›</a:t>
            </a:fld>
            <a:endParaRPr lang="en-US"/>
          </a:p>
        </p:txBody>
      </p:sp>
    </p:spTree>
    <p:extLst>
      <p:ext uri="{BB962C8B-B14F-4D97-AF65-F5344CB8AC3E}">
        <p14:creationId xmlns:p14="http://schemas.microsoft.com/office/powerpoint/2010/main" val="265044077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toolbox.com/Main/DrToolboxVideo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tiff"/><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will@dr-toolbox.com" TargetMode="External"/><Relationship Id="rId4" Type="http://schemas.openxmlformats.org/officeDocument/2006/relationships/hyperlink" Target="mailto:james@dr-toolb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58011" y="1647551"/>
            <a:ext cx="8885989" cy="1875925"/>
          </a:xfrm>
        </p:spPr>
        <p:txBody>
          <a:bodyPr/>
          <a:lstStyle/>
          <a:p>
            <a:pPr eaLnBrk="1" hangingPunct="1">
              <a:defRPr/>
            </a:pPr>
            <a:r>
              <a:rPr lang="en-US" sz="4400" dirty="0" err="1">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rPr>
              <a:t>Dr</a:t>
            </a:r>
            <a:r>
              <a:rPr lang="en-US" sz="4400" dirty="0">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rPr>
              <a:t> Toolbox: </a:t>
            </a:r>
            <a:br>
              <a:rPr lang="en-US" sz="4400" dirty="0">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rPr>
            </a:br>
            <a:r>
              <a:rPr lang="en-US" sz="3600" dirty="0">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rPr>
              <a:t>Enabling Trainees to Support Each Other </a:t>
            </a:r>
          </a:p>
        </p:txBody>
      </p:sp>
      <p:sp>
        <p:nvSpPr>
          <p:cNvPr id="15362" name="Subtitle 2"/>
          <p:cNvSpPr>
            <a:spLocks noGrp="1"/>
          </p:cNvSpPr>
          <p:nvPr>
            <p:ph type="subTitle" idx="1"/>
          </p:nvPr>
        </p:nvSpPr>
        <p:spPr>
          <a:xfrm>
            <a:off x="317500" y="3636962"/>
            <a:ext cx="7937500" cy="2027237"/>
          </a:xfrm>
        </p:spPr>
        <p:txBody>
          <a:bodyPr/>
          <a:lstStyle/>
          <a:p>
            <a:pPr algn="l" eaLnBrk="1" hangingPunct="1"/>
            <a:r>
              <a:rPr lang="en-GB" sz="2000" dirty="0">
                <a:solidFill>
                  <a:schemeClr val="tx1"/>
                </a:solidFill>
                <a:latin typeface="Arial" charset="0"/>
              </a:rPr>
              <a:t>Dr Will Barker, MBBS, MRCGP</a:t>
            </a:r>
          </a:p>
        </p:txBody>
      </p:sp>
      <p:sp>
        <p:nvSpPr>
          <p:cNvPr id="8" name="Rectangle 7"/>
          <p:cNvSpPr/>
          <p:nvPr/>
        </p:nvSpPr>
        <p:spPr>
          <a:xfrm>
            <a:off x="334963" y="3287713"/>
            <a:ext cx="8326437" cy="134937"/>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122" y="5873046"/>
            <a:ext cx="2906806" cy="7361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250D-3358-C440-82E1-670C2D9891A3}"/>
              </a:ext>
            </a:extLst>
          </p:cNvPr>
          <p:cNvSpPr>
            <a:spLocks noGrp="1"/>
          </p:cNvSpPr>
          <p:nvPr>
            <p:ph type="title"/>
          </p:nvPr>
        </p:nvSpPr>
        <p:spPr/>
        <p:txBody>
          <a:bodyPr/>
          <a:lstStyle/>
          <a:p>
            <a:r>
              <a:rPr lang="en-US" dirty="0"/>
              <a:t>Dr Toolbox supported service</a:t>
            </a:r>
          </a:p>
        </p:txBody>
      </p:sp>
      <p:sp>
        <p:nvSpPr>
          <p:cNvPr id="3" name="Content Placeholder 2">
            <a:extLst>
              <a:ext uri="{FF2B5EF4-FFF2-40B4-BE49-F238E27FC236}">
                <a16:creationId xmlns:a16="http://schemas.microsoft.com/office/drawing/2014/main" id="{06E64474-8F85-E644-BD69-0D889EBA83DB}"/>
              </a:ext>
            </a:extLst>
          </p:cNvPr>
          <p:cNvSpPr>
            <a:spLocks noGrp="1"/>
          </p:cNvSpPr>
          <p:nvPr>
            <p:ph idx="1"/>
          </p:nvPr>
        </p:nvSpPr>
        <p:spPr/>
        <p:txBody>
          <a:bodyPr/>
          <a:lstStyle/>
          <a:p>
            <a:r>
              <a:rPr lang="en-GB" dirty="0"/>
              <a:t>We have recently created a major overhaul of or website and app and are moving beyond the free unsupported version of Dr Toolbox we have done in the past to a new version with back end support.</a:t>
            </a:r>
          </a:p>
          <a:p>
            <a:r>
              <a:rPr lang="en-GB" dirty="0"/>
              <a:t>This pays for the software updates, data backups, and general support that is expected with digital innovations in the NHS.</a:t>
            </a:r>
          </a:p>
          <a:p>
            <a:r>
              <a:rPr lang="en-GB" dirty="0"/>
              <a:t>As well as making the website and app sustainable in the long term it also pays for continual innovation and support for the Lead Editors and Dr Toolbox Champion</a:t>
            </a:r>
          </a:p>
          <a:p>
            <a:endParaRPr lang="en-US" dirty="0"/>
          </a:p>
        </p:txBody>
      </p:sp>
    </p:spTree>
    <p:extLst>
      <p:ext uri="{BB962C8B-B14F-4D97-AF65-F5344CB8AC3E}">
        <p14:creationId xmlns:p14="http://schemas.microsoft.com/office/powerpoint/2010/main" val="354997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C2BF-97B6-E045-9671-A2A5ADEDFB3D}"/>
              </a:ext>
            </a:extLst>
          </p:cNvPr>
          <p:cNvSpPr>
            <a:spLocks noGrp="1"/>
          </p:cNvSpPr>
          <p:nvPr>
            <p:ph type="title"/>
          </p:nvPr>
        </p:nvSpPr>
        <p:spPr/>
        <p:txBody>
          <a:bodyPr/>
          <a:lstStyle/>
          <a:p>
            <a:r>
              <a:rPr lang="en-US" dirty="0"/>
              <a:t>Dr Toolbox supported service</a:t>
            </a:r>
          </a:p>
        </p:txBody>
      </p:sp>
      <p:sp>
        <p:nvSpPr>
          <p:cNvPr id="3" name="Content Placeholder 2">
            <a:extLst>
              <a:ext uri="{FF2B5EF4-FFF2-40B4-BE49-F238E27FC236}">
                <a16:creationId xmlns:a16="http://schemas.microsoft.com/office/drawing/2014/main" id="{78400ED8-1322-164D-BD25-22CB46D17F0C}"/>
              </a:ext>
            </a:extLst>
          </p:cNvPr>
          <p:cNvSpPr>
            <a:spLocks noGrp="1"/>
          </p:cNvSpPr>
          <p:nvPr>
            <p:ph idx="1"/>
          </p:nvPr>
        </p:nvSpPr>
        <p:spPr/>
        <p:txBody>
          <a:bodyPr/>
          <a:lstStyle/>
          <a:p>
            <a:r>
              <a:rPr lang="en-GB" dirty="0"/>
              <a:t>Website &amp; Mobile phone app (Android, Apple, HTML5)</a:t>
            </a:r>
          </a:p>
          <a:p>
            <a:r>
              <a:rPr lang="en-GB" dirty="0"/>
              <a:t>Unlimited users</a:t>
            </a:r>
          </a:p>
          <a:p>
            <a:r>
              <a:rPr lang="en-GB" dirty="0"/>
              <a:t>Unlimited pages</a:t>
            </a:r>
          </a:p>
          <a:p>
            <a:r>
              <a:rPr lang="en-GB" dirty="0"/>
              <a:t>Daily backups of information</a:t>
            </a:r>
          </a:p>
          <a:p>
            <a:r>
              <a:rPr lang="en-GB" dirty="0"/>
              <a:t>Certificates for lead editors</a:t>
            </a:r>
          </a:p>
          <a:p>
            <a:r>
              <a:rPr lang="en-GB" dirty="0"/>
              <a:t>Support with technical issues</a:t>
            </a:r>
          </a:p>
          <a:p>
            <a:pPr marL="0" indent="0">
              <a:buNone/>
            </a:pPr>
            <a:endParaRPr lang="en-US" dirty="0"/>
          </a:p>
        </p:txBody>
      </p:sp>
    </p:spTree>
    <p:extLst>
      <p:ext uri="{BB962C8B-B14F-4D97-AF65-F5344CB8AC3E}">
        <p14:creationId xmlns:p14="http://schemas.microsoft.com/office/powerpoint/2010/main" val="228739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61E8-73DA-1747-A439-5F5E2326782B}"/>
              </a:ext>
            </a:extLst>
          </p:cNvPr>
          <p:cNvSpPr>
            <a:spLocks noGrp="1"/>
          </p:cNvSpPr>
          <p:nvPr>
            <p:ph type="title"/>
          </p:nvPr>
        </p:nvSpPr>
        <p:spPr/>
        <p:txBody>
          <a:bodyPr/>
          <a:lstStyle/>
          <a:p>
            <a:r>
              <a:rPr lang="en-US" dirty="0"/>
              <a:t>What we would expect from you</a:t>
            </a:r>
          </a:p>
        </p:txBody>
      </p:sp>
      <p:sp>
        <p:nvSpPr>
          <p:cNvPr id="3" name="Content Placeholder 2">
            <a:extLst>
              <a:ext uri="{FF2B5EF4-FFF2-40B4-BE49-F238E27FC236}">
                <a16:creationId xmlns:a16="http://schemas.microsoft.com/office/drawing/2014/main" id="{99FC06A2-3BB4-CE42-8647-984D675FE6F7}"/>
              </a:ext>
            </a:extLst>
          </p:cNvPr>
          <p:cNvSpPr>
            <a:spLocks noGrp="1"/>
          </p:cNvSpPr>
          <p:nvPr>
            <p:ph idx="1"/>
          </p:nvPr>
        </p:nvSpPr>
        <p:spPr/>
        <p:txBody>
          <a:bodyPr/>
          <a:lstStyle/>
          <a:p>
            <a:r>
              <a:rPr lang="en-US" dirty="0"/>
              <a:t>Allocate Dr Toolbox Champion, Lead Editors, and a Local Administrator</a:t>
            </a:r>
          </a:p>
          <a:p>
            <a:r>
              <a:rPr lang="en-US" dirty="0"/>
              <a:t>The Champion and Lead Editors collate and upload the local information</a:t>
            </a:r>
          </a:p>
          <a:p>
            <a:r>
              <a:rPr lang="en-US" dirty="0"/>
              <a:t>The site is publicized in July and August and included in the local Foundation Programme induction</a:t>
            </a:r>
          </a:p>
          <a:p>
            <a:r>
              <a:rPr lang="en-US" dirty="0"/>
              <a:t>New editors are allocated in August</a:t>
            </a:r>
          </a:p>
        </p:txBody>
      </p:sp>
    </p:spTree>
    <p:extLst>
      <p:ext uri="{BB962C8B-B14F-4D97-AF65-F5344CB8AC3E}">
        <p14:creationId xmlns:p14="http://schemas.microsoft.com/office/powerpoint/2010/main" val="59939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118C-86C7-2647-AF1B-679E2AF4BD9C}"/>
              </a:ext>
            </a:extLst>
          </p:cNvPr>
          <p:cNvSpPr>
            <a:spLocks noGrp="1"/>
          </p:cNvSpPr>
          <p:nvPr>
            <p:ph type="title"/>
          </p:nvPr>
        </p:nvSpPr>
        <p:spPr/>
        <p:txBody>
          <a:bodyPr/>
          <a:lstStyle/>
          <a:p>
            <a:r>
              <a:rPr lang="en-US" dirty="0"/>
              <a:t>What you can expect from us</a:t>
            </a:r>
          </a:p>
        </p:txBody>
      </p:sp>
      <p:sp>
        <p:nvSpPr>
          <p:cNvPr id="3" name="Content Placeholder 2">
            <a:extLst>
              <a:ext uri="{FF2B5EF4-FFF2-40B4-BE49-F238E27FC236}">
                <a16:creationId xmlns:a16="http://schemas.microsoft.com/office/drawing/2014/main" id="{C14156ED-B401-5242-9F2A-B1C632A668AF}"/>
              </a:ext>
            </a:extLst>
          </p:cNvPr>
          <p:cNvSpPr>
            <a:spLocks noGrp="1"/>
          </p:cNvSpPr>
          <p:nvPr>
            <p:ph idx="1"/>
          </p:nvPr>
        </p:nvSpPr>
        <p:spPr/>
        <p:txBody>
          <a:bodyPr/>
          <a:lstStyle/>
          <a:p>
            <a:r>
              <a:rPr lang="en-GB" dirty="0"/>
              <a:t>Website &amp; Mobile phone app (Android, Apple, HTML5). Support with Unlimited users. Unlimited pages</a:t>
            </a:r>
          </a:p>
          <a:p>
            <a:r>
              <a:rPr lang="en-GB" dirty="0"/>
              <a:t>Daily backups of information</a:t>
            </a:r>
          </a:p>
          <a:p>
            <a:r>
              <a:rPr lang="en-GB" dirty="0"/>
              <a:t>Certificates for lead editors</a:t>
            </a:r>
          </a:p>
          <a:p>
            <a:r>
              <a:rPr lang="en-GB" dirty="0"/>
              <a:t>Support with technical issues</a:t>
            </a:r>
          </a:p>
          <a:p>
            <a:r>
              <a:rPr lang="en-GB" dirty="0"/>
              <a:t>Peer support for lead editors, pairing up with other leading hospitals</a:t>
            </a:r>
          </a:p>
          <a:p>
            <a:r>
              <a:rPr lang="en-GB" dirty="0"/>
              <a:t>Feedback on site usage and statistics and reminders </a:t>
            </a:r>
            <a:br>
              <a:rPr lang="en-GB" dirty="0"/>
            </a:br>
            <a:endParaRPr lang="en-US" dirty="0"/>
          </a:p>
        </p:txBody>
      </p:sp>
    </p:spTree>
    <p:extLst>
      <p:ext uri="{BB962C8B-B14F-4D97-AF65-F5344CB8AC3E}">
        <p14:creationId xmlns:p14="http://schemas.microsoft.com/office/powerpoint/2010/main" val="243525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8D8ADD-C11B-454D-8212-7E0CAEE6B06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07528" y="1459128"/>
            <a:ext cx="6328944" cy="4342189"/>
          </a:xfrm>
        </p:spPr>
      </p:pic>
      <p:sp>
        <p:nvSpPr>
          <p:cNvPr id="6" name="Rectangle 5">
            <a:extLst>
              <a:ext uri="{FF2B5EF4-FFF2-40B4-BE49-F238E27FC236}">
                <a16:creationId xmlns:a16="http://schemas.microsoft.com/office/drawing/2014/main" id="{FF7E612F-E381-E94F-B719-53A6A02DFC5A}"/>
              </a:ext>
            </a:extLst>
          </p:cNvPr>
          <p:cNvSpPr/>
          <p:nvPr/>
        </p:nvSpPr>
        <p:spPr>
          <a:xfrm>
            <a:off x="3270738" y="5999798"/>
            <a:ext cx="5416062" cy="348109"/>
          </a:xfrm>
          <a:prstGeom prst="rect">
            <a:avLst/>
          </a:prstGeom>
        </p:spPr>
        <p:txBody>
          <a:bodyPr wrap="square">
            <a:spAutoFit/>
          </a:bodyPr>
          <a:lstStyle/>
          <a:p>
            <a:pPr defTabSz="844083"/>
            <a:r>
              <a:rPr lang="en-GB" sz="1662" dirty="0">
                <a:solidFill>
                  <a:prstClr val="black"/>
                </a:solidFill>
                <a:hlinkClick r:id="rId3"/>
              </a:rPr>
              <a:t>https://www.dr-toolbox.com/Main/DrToolboxVideos</a:t>
            </a:r>
            <a:endParaRPr lang="en-US" sz="1662" dirty="0">
              <a:solidFill>
                <a:prstClr val="black"/>
              </a:solidFill>
            </a:endParaRPr>
          </a:p>
        </p:txBody>
      </p:sp>
      <p:sp>
        <p:nvSpPr>
          <p:cNvPr id="8" name="Title 1">
            <a:extLst>
              <a:ext uri="{FF2B5EF4-FFF2-40B4-BE49-F238E27FC236}">
                <a16:creationId xmlns:a16="http://schemas.microsoft.com/office/drawing/2014/main" id="{623722EC-7CC5-2F4D-998A-CC70F925208E}"/>
              </a:ext>
            </a:extLst>
          </p:cNvPr>
          <p:cNvSpPr txBox="1">
            <a:spLocks/>
          </p:cNvSpPr>
          <p:nvPr/>
        </p:nvSpPr>
        <p:spPr bwMode="auto">
          <a:xfrm>
            <a:off x="186671" y="43046"/>
            <a:ext cx="858275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4406" tIns="42203" rIns="84406" bIns="42203" numCol="1" anchor="ctr" anchorCtr="0" compatLnSpc="1">
            <a:prstTxWarp prst="textNoShape">
              <a:avLst/>
            </a:prstTxWarp>
          </a:bodyPr>
          <a:lstStyle>
            <a:lvl1pPr algn="l" rtl="0" eaLnBrk="0" fontAlgn="base" hangingPunct="0">
              <a:spcBef>
                <a:spcPct val="0"/>
              </a:spcBef>
              <a:spcAft>
                <a:spcPct val="0"/>
              </a:spcAft>
              <a:defRPr sz="3033" kern="1200">
                <a:ln>
                  <a:solidFill>
                    <a:schemeClr val="accent1"/>
                  </a:solidFill>
                </a:ln>
                <a:solidFill>
                  <a:srgbClr val="95B3D7"/>
                </a:solidFill>
                <a:effectLst>
                  <a:outerShdw blurRad="38100" dist="31750" dir="5400000" algn="tl" rotWithShape="0">
                    <a:srgbClr val="000000">
                      <a:alpha val="30000"/>
                    </a:srgbClr>
                  </a:outerShdw>
                </a:effectLst>
                <a:latin typeface="Arial"/>
                <a:ea typeface="ＭＳ Ｐゴシック" charset="0"/>
                <a:cs typeface="Arial"/>
              </a:defRPr>
            </a:lvl1pPr>
            <a:lvl2pPr algn="l" rtl="0" eaLnBrk="0" fontAlgn="base" hangingPunct="0">
              <a:spcBef>
                <a:spcPct val="0"/>
              </a:spcBef>
              <a:spcAft>
                <a:spcPct val="0"/>
              </a:spcAft>
              <a:defRPr sz="3033">
                <a:solidFill>
                  <a:srgbClr val="95B3D7"/>
                </a:solidFill>
                <a:latin typeface="Arial" charset="0"/>
                <a:ea typeface="ＭＳ Ｐゴシック" charset="0"/>
                <a:cs typeface="Arial" charset="0"/>
              </a:defRPr>
            </a:lvl2pPr>
            <a:lvl3pPr algn="l" rtl="0" eaLnBrk="0" fontAlgn="base" hangingPunct="0">
              <a:spcBef>
                <a:spcPct val="0"/>
              </a:spcBef>
              <a:spcAft>
                <a:spcPct val="0"/>
              </a:spcAft>
              <a:defRPr sz="3033">
                <a:solidFill>
                  <a:srgbClr val="95B3D7"/>
                </a:solidFill>
                <a:latin typeface="Arial" charset="0"/>
                <a:ea typeface="ＭＳ Ｐゴシック" charset="0"/>
                <a:cs typeface="Arial" charset="0"/>
              </a:defRPr>
            </a:lvl3pPr>
            <a:lvl4pPr algn="l" rtl="0" eaLnBrk="0" fontAlgn="base" hangingPunct="0">
              <a:spcBef>
                <a:spcPct val="0"/>
              </a:spcBef>
              <a:spcAft>
                <a:spcPct val="0"/>
              </a:spcAft>
              <a:defRPr sz="3033">
                <a:solidFill>
                  <a:srgbClr val="95B3D7"/>
                </a:solidFill>
                <a:latin typeface="Arial" charset="0"/>
                <a:ea typeface="ＭＳ Ｐゴシック" charset="0"/>
                <a:cs typeface="Arial" charset="0"/>
              </a:defRPr>
            </a:lvl4pPr>
            <a:lvl5pPr algn="l" rtl="0" eaLnBrk="0" fontAlgn="base" hangingPunct="0">
              <a:spcBef>
                <a:spcPct val="0"/>
              </a:spcBef>
              <a:spcAft>
                <a:spcPct val="0"/>
              </a:spcAft>
              <a:defRPr sz="3033">
                <a:solidFill>
                  <a:srgbClr val="95B3D7"/>
                </a:solidFill>
                <a:latin typeface="Arial" charset="0"/>
                <a:ea typeface="ＭＳ Ｐゴシック" charset="0"/>
                <a:cs typeface="Arial" charset="0"/>
              </a:defRPr>
            </a:lvl5pPr>
            <a:lvl6pPr marL="495285" algn="ctr" rtl="0" fontAlgn="base">
              <a:spcBef>
                <a:spcPct val="0"/>
              </a:spcBef>
              <a:spcAft>
                <a:spcPct val="0"/>
              </a:spcAft>
              <a:defRPr sz="4767">
                <a:solidFill>
                  <a:schemeClr val="tx1"/>
                </a:solidFill>
                <a:latin typeface="Calibri" charset="0"/>
                <a:ea typeface="ＭＳ Ｐゴシック" charset="0"/>
              </a:defRPr>
            </a:lvl6pPr>
            <a:lvl7pPr marL="990570" algn="ctr" rtl="0" fontAlgn="base">
              <a:spcBef>
                <a:spcPct val="0"/>
              </a:spcBef>
              <a:spcAft>
                <a:spcPct val="0"/>
              </a:spcAft>
              <a:defRPr sz="4767">
                <a:solidFill>
                  <a:schemeClr val="tx1"/>
                </a:solidFill>
                <a:latin typeface="Calibri" charset="0"/>
                <a:ea typeface="ＭＳ Ｐゴシック" charset="0"/>
              </a:defRPr>
            </a:lvl7pPr>
            <a:lvl8pPr marL="1485854" algn="ctr" rtl="0" fontAlgn="base">
              <a:spcBef>
                <a:spcPct val="0"/>
              </a:spcBef>
              <a:spcAft>
                <a:spcPct val="0"/>
              </a:spcAft>
              <a:defRPr sz="4767">
                <a:solidFill>
                  <a:schemeClr val="tx1"/>
                </a:solidFill>
                <a:latin typeface="Calibri" charset="0"/>
                <a:ea typeface="ＭＳ Ｐゴシック" charset="0"/>
              </a:defRPr>
            </a:lvl8pPr>
            <a:lvl9pPr marL="1981139" algn="ctr" rtl="0" fontAlgn="base">
              <a:spcBef>
                <a:spcPct val="0"/>
              </a:spcBef>
              <a:spcAft>
                <a:spcPct val="0"/>
              </a:spcAft>
              <a:defRPr sz="4767">
                <a:solidFill>
                  <a:schemeClr val="tx1"/>
                </a:solidFill>
                <a:latin typeface="Calibri" charset="0"/>
                <a:ea typeface="ＭＳ Ｐゴシック" charset="0"/>
              </a:defRPr>
            </a:lvl9pPr>
          </a:lstStyle>
          <a:p>
            <a:pPr defTabSz="844083">
              <a:defRPr/>
            </a:pPr>
            <a:r>
              <a:rPr lang="en-US" sz="2800" dirty="0">
                <a:ln>
                  <a:solidFill>
                    <a:srgbClr val="4F81BD"/>
                  </a:solidFill>
                </a:ln>
                <a:effectLst/>
              </a:rPr>
              <a:t>Dr Toolbox: </a:t>
            </a:r>
            <a:r>
              <a:rPr lang="en-US" sz="2800" dirty="0">
                <a:ln>
                  <a:solidFill>
                    <a:srgbClr val="4F81BD"/>
                  </a:solidFill>
                </a:ln>
              </a:rPr>
              <a:t>Your portable and paperless induction</a:t>
            </a:r>
            <a:endParaRPr lang="en-GB" sz="2800" dirty="0">
              <a:ln>
                <a:solidFill>
                  <a:srgbClr val="4F81BD"/>
                </a:solidFill>
              </a:ln>
            </a:endParaRPr>
          </a:p>
        </p:txBody>
      </p:sp>
    </p:spTree>
    <p:extLst>
      <p:ext uri="{BB962C8B-B14F-4D97-AF65-F5344CB8AC3E}">
        <p14:creationId xmlns:p14="http://schemas.microsoft.com/office/powerpoint/2010/main" val="102874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141BB9-C3D2-1140-8136-0972F2C893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837" y="1886063"/>
            <a:ext cx="3543426" cy="814987"/>
          </a:xfrm>
          <a:prstGeom prst="rect">
            <a:avLst/>
          </a:prstGeom>
        </p:spPr>
      </p:pic>
      <p:cxnSp>
        <p:nvCxnSpPr>
          <p:cNvPr id="15" name="Straight Connector 14">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8410" y="1690628"/>
            <a:ext cx="8280" cy="34838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AA07ACB-3DCA-5046-9DB6-EC07082CEB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3737" y="1925275"/>
            <a:ext cx="3549705" cy="736564"/>
          </a:xfrm>
          <a:prstGeom prst="rect">
            <a:avLst/>
          </a:prstGeom>
        </p:spPr>
      </p:pic>
      <p:cxnSp>
        <p:nvCxnSpPr>
          <p:cNvPr id="17" name="Straight Connector 16">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2271" y="3429000"/>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7751" y="3429000"/>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846837" y="3667768"/>
            <a:ext cx="3543426" cy="1795336"/>
          </a:xfrm>
          <a:prstGeom prst="rect">
            <a:avLst/>
          </a:prstGeom>
        </p:spPr>
      </p:pic>
      <p:pic>
        <p:nvPicPr>
          <p:cNvPr id="10" name="Picture 9">
            <a:extLst>
              <a:ext uri="{FF2B5EF4-FFF2-40B4-BE49-F238E27FC236}">
                <a16:creationId xmlns:a16="http://schemas.microsoft.com/office/drawing/2014/main" id="{DD55E186-30B4-E841-BC99-6E556D877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9035" y="3610737"/>
            <a:ext cx="1599110" cy="1915102"/>
          </a:xfrm>
          <a:prstGeom prst="rect">
            <a:avLst/>
          </a:prstGeom>
        </p:spPr>
      </p:pic>
      <p:pic>
        <p:nvPicPr>
          <p:cNvPr id="11" name="Picture 10" descr="Doctor Toolbox.jpg">
            <a:extLst>
              <a:ext uri="{FF2B5EF4-FFF2-40B4-BE49-F238E27FC236}">
                <a16:creationId xmlns:a16="http://schemas.microsoft.com/office/drawing/2014/main" id="{DDB9A974-F195-CC4B-AD01-BF490F6DA0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00" y="5593447"/>
            <a:ext cx="2514600" cy="862967"/>
          </a:xfrm>
          <a:prstGeom prst="rect">
            <a:avLst/>
          </a:prstGeom>
        </p:spPr>
      </p:pic>
    </p:spTree>
    <p:extLst>
      <p:ext uri="{BB962C8B-B14F-4D97-AF65-F5344CB8AC3E}">
        <p14:creationId xmlns:p14="http://schemas.microsoft.com/office/powerpoint/2010/main" val="106376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22551" y="3786418"/>
            <a:ext cx="6683375" cy="1968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2" name="Rectangle 2"/>
          <p:cNvSpPr>
            <a:spLocks noChangeArrowheads="1"/>
          </p:cNvSpPr>
          <p:nvPr/>
        </p:nvSpPr>
        <p:spPr bwMode="auto">
          <a:xfrm>
            <a:off x="3169222" y="3127687"/>
            <a:ext cx="279776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2800" b="1" dirty="0" err="1"/>
              <a:t>dr-toolbox.com</a:t>
            </a:r>
            <a:endParaRPr lang="en-GB" sz="2800" b="1" dirty="0"/>
          </a:p>
        </p:txBody>
      </p:sp>
      <p:sp>
        <p:nvSpPr>
          <p:cNvPr id="6" name="Rectangle 2"/>
          <p:cNvSpPr>
            <a:spLocks noChangeArrowheads="1"/>
          </p:cNvSpPr>
          <p:nvPr/>
        </p:nvSpPr>
        <p:spPr bwMode="auto">
          <a:xfrm>
            <a:off x="6200951" y="5990085"/>
            <a:ext cx="27430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b="1" dirty="0">
                <a:hlinkClick r:id="rId4"/>
              </a:rPr>
              <a:t>james@dr-toolbox.com</a:t>
            </a:r>
            <a:endParaRPr lang="en-GB" b="1" dirty="0"/>
          </a:p>
          <a:p>
            <a:r>
              <a:rPr lang="en-GB" b="1" dirty="0">
                <a:hlinkClick r:id="rId5"/>
              </a:rPr>
              <a:t>will@dr-toolbox.com</a:t>
            </a:r>
            <a:r>
              <a:rPr lang="en-GB" b="1" dirty="0"/>
              <a:t> </a:t>
            </a:r>
          </a:p>
        </p:txBody>
      </p:sp>
      <p:sp>
        <p:nvSpPr>
          <p:cNvPr id="7" name="Title 1"/>
          <p:cNvSpPr txBox="1">
            <a:spLocks/>
          </p:cNvSpPr>
          <p:nvPr/>
        </p:nvSpPr>
        <p:spPr bwMode="auto">
          <a:xfrm>
            <a:off x="459574" y="1494284"/>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ln>
                  <a:solidFill>
                    <a:schemeClr val="accent1"/>
                  </a:solidFill>
                </a:ln>
                <a:solidFill>
                  <a:srgbClr val="95B3D7"/>
                </a:solidFill>
                <a:effectLst>
                  <a:outerShdw blurRad="38100" dist="31750" dir="5400000" algn="tl" rotWithShape="0">
                    <a:srgbClr val="000000">
                      <a:alpha val="30000"/>
                    </a:srgbClr>
                  </a:outerShdw>
                </a:effectLst>
                <a:latin typeface="Arial"/>
                <a:ea typeface="ＭＳ Ｐゴシック" charset="0"/>
                <a:cs typeface="Arial"/>
              </a:defRPr>
            </a:lvl1pPr>
            <a:lvl2pPr algn="l" rtl="0" eaLnBrk="0" fontAlgn="base" hangingPunct="0">
              <a:spcBef>
                <a:spcPct val="0"/>
              </a:spcBef>
              <a:spcAft>
                <a:spcPct val="0"/>
              </a:spcAft>
              <a:defRPr sz="2800">
                <a:solidFill>
                  <a:srgbClr val="95B3D7"/>
                </a:solidFill>
                <a:latin typeface="Arial" charset="0"/>
                <a:ea typeface="ＭＳ Ｐゴシック" charset="0"/>
                <a:cs typeface="Arial" charset="0"/>
              </a:defRPr>
            </a:lvl2pPr>
            <a:lvl3pPr algn="l" rtl="0" eaLnBrk="0" fontAlgn="base" hangingPunct="0">
              <a:spcBef>
                <a:spcPct val="0"/>
              </a:spcBef>
              <a:spcAft>
                <a:spcPct val="0"/>
              </a:spcAft>
              <a:defRPr sz="2800">
                <a:solidFill>
                  <a:srgbClr val="95B3D7"/>
                </a:solidFill>
                <a:latin typeface="Arial" charset="0"/>
                <a:ea typeface="ＭＳ Ｐゴシック" charset="0"/>
                <a:cs typeface="Arial" charset="0"/>
              </a:defRPr>
            </a:lvl3pPr>
            <a:lvl4pPr algn="l" rtl="0" eaLnBrk="0" fontAlgn="base" hangingPunct="0">
              <a:spcBef>
                <a:spcPct val="0"/>
              </a:spcBef>
              <a:spcAft>
                <a:spcPct val="0"/>
              </a:spcAft>
              <a:defRPr sz="2800">
                <a:solidFill>
                  <a:srgbClr val="95B3D7"/>
                </a:solidFill>
                <a:latin typeface="Arial" charset="0"/>
                <a:ea typeface="ＭＳ Ｐゴシック" charset="0"/>
                <a:cs typeface="Arial" charset="0"/>
              </a:defRPr>
            </a:lvl4pPr>
            <a:lvl5pPr algn="l" rtl="0" eaLnBrk="0" fontAlgn="base" hangingPunct="0">
              <a:spcBef>
                <a:spcPct val="0"/>
              </a:spcBef>
              <a:spcAft>
                <a:spcPct val="0"/>
              </a:spcAft>
              <a:defRPr sz="2800">
                <a:solidFill>
                  <a:srgbClr val="95B3D7"/>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ctr">
              <a:defRPr/>
            </a:pPr>
            <a:br>
              <a:rPr lang="en-GB" sz="4800" dirty="0"/>
            </a:br>
            <a:r>
              <a:rPr lang="en-GB" sz="4800" dirty="0"/>
              <a:t>Thanks!</a:t>
            </a:r>
            <a:br>
              <a:rPr lang="en-GB" sz="4800" dirty="0"/>
            </a:br>
            <a:endParaRPr lang="en-GB" sz="4000" dirty="0"/>
          </a:p>
        </p:txBody>
      </p:sp>
    </p:spTree>
    <p:extLst>
      <p:ext uri="{BB962C8B-B14F-4D97-AF65-F5344CB8AC3E}">
        <p14:creationId xmlns:p14="http://schemas.microsoft.com/office/powerpoint/2010/main" val="10768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Why Dr Toolbox</a:t>
            </a:r>
          </a:p>
        </p:txBody>
      </p:sp>
      <p:sp>
        <p:nvSpPr>
          <p:cNvPr id="17410" name="Content Placeholder 2"/>
          <p:cNvSpPr>
            <a:spLocks noGrp="1"/>
          </p:cNvSpPr>
          <p:nvPr>
            <p:ph idx="1"/>
          </p:nvPr>
        </p:nvSpPr>
        <p:spPr>
          <a:xfrm>
            <a:off x="457200" y="1417638"/>
            <a:ext cx="8229600" cy="4525963"/>
          </a:xfrm>
        </p:spPr>
        <p:txBody>
          <a:bodyPr/>
          <a:lstStyle/>
          <a:p>
            <a:pPr marL="0" indent="0" algn="ctr">
              <a:buFont typeface="Arial" charset="0"/>
              <a:buNone/>
              <a:defRPr/>
            </a:pPr>
            <a:r>
              <a:rPr lang="en-GB" i="1" dirty="0"/>
              <a:t>“It’s 0930 on Day 2 into working here and I’m stressed… </a:t>
            </a:r>
            <a:br>
              <a:rPr lang="en-GB" i="1" dirty="0"/>
            </a:br>
            <a:endParaRPr lang="en-GB" i="1" dirty="0"/>
          </a:p>
          <a:p>
            <a:pPr marL="0" indent="0">
              <a:buFont typeface="Arial" charset="0"/>
              <a:buNone/>
              <a:defRPr/>
            </a:pPr>
            <a:endParaRPr lang="en-GB" dirty="0">
              <a:latin typeface="Arial" charset="0"/>
            </a:endParaRPr>
          </a:p>
          <a:p>
            <a:pPr>
              <a:defRPr/>
            </a:pPr>
            <a:endParaRPr lang="en-GB" dirty="0">
              <a:latin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8697" y="4397468"/>
            <a:ext cx="2271713" cy="211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57200" y="2339041"/>
            <a:ext cx="83058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20000"/>
              </a:spcBef>
            </a:pPr>
            <a:r>
              <a:rPr lang="en-GB" sz="2400" i="1" dirty="0">
                <a:cs typeface="Arial" charset="0"/>
              </a:rPr>
              <a:t>The </a:t>
            </a:r>
            <a:r>
              <a:rPr lang="en-GB" sz="2400" i="1" dirty="0" err="1">
                <a:cs typeface="Arial" charset="0"/>
              </a:rPr>
              <a:t>SpR</a:t>
            </a:r>
            <a:r>
              <a:rPr lang="en-GB" sz="2400" i="1" dirty="0">
                <a:cs typeface="Arial" charset="0"/>
              </a:rPr>
              <a:t> is in clinic and I need to book an endoscopy for an upper GI bleed, a Contrast CT, refer to the respiratory team and get a critical care review…</a:t>
            </a:r>
            <a:endParaRPr lang="en-US" sz="2400" i="1" dirty="0">
              <a:cs typeface="Arial" charset="0"/>
            </a:endParaRPr>
          </a:p>
        </p:txBody>
      </p:sp>
      <p:sp>
        <p:nvSpPr>
          <p:cNvPr id="6" name="Rectangle 5"/>
          <p:cNvSpPr>
            <a:spLocks noChangeArrowheads="1"/>
          </p:cNvSpPr>
          <p:nvPr/>
        </p:nvSpPr>
        <p:spPr bwMode="auto">
          <a:xfrm>
            <a:off x="774700" y="3880223"/>
            <a:ext cx="76073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pPr>
            <a:r>
              <a:rPr lang="en-GB" sz="2400" i="1" dirty="0">
                <a:cs typeface="Arial" charset="0"/>
              </a:rPr>
              <a:t>I can’t remember any of this from induction!”</a:t>
            </a:r>
            <a:endParaRPr lang="en-US" sz="2400" i="1" dirty="0">
              <a:cs typeface="Arial" charset="0"/>
            </a:endParaRPr>
          </a:p>
        </p:txBody>
      </p:sp>
    </p:spTree>
    <p:extLst>
      <p:ext uri="{BB962C8B-B14F-4D97-AF65-F5344CB8AC3E}">
        <p14:creationId xmlns:p14="http://schemas.microsoft.com/office/powerpoint/2010/main" val="1073464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Is this the best we can do in 2020?</a:t>
            </a:r>
          </a:p>
        </p:txBody>
      </p:sp>
      <p:pic>
        <p:nvPicPr>
          <p:cNvPr id="21506" name="Content Placeholder 4" descr="IMG_2804_edit.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9636"/>
          <a:stretch/>
        </p:blipFill>
        <p:spPr>
          <a:xfrm>
            <a:off x="1144120" y="1417638"/>
            <a:ext cx="3440953" cy="1892258"/>
          </a:xfrm>
        </p:spPr>
      </p:pic>
      <p:pic>
        <p:nvPicPr>
          <p:cNvPr id="21507" name="Picture 3" descr="photo.JPG"/>
          <p:cNvPicPr>
            <a:picLocks noChangeAspect="1"/>
          </p:cNvPicPr>
          <p:nvPr/>
        </p:nvPicPr>
        <p:blipFill>
          <a:blip r:embed="rId4" cstate="email">
            <a:extLst>
              <a:ext uri="{28A0092B-C50C-407E-A947-70E740481C1C}">
                <a14:useLocalDpi xmlns:a14="http://schemas.microsoft.com/office/drawing/2010/main"/>
              </a:ext>
            </a:extLst>
          </a:blip>
          <a:srcRect r="-600"/>
          <a:stretch>
            <a:fillRect/>
          </a:stretch>
        </p:blipFill>
        <p:spPr bwMode="auto">
          <a:xfrm>
            <a:off x="4826748" y="1417638"/>
            <a:ext cx="2985995" cy="1892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5" descr="phot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6748" y="3573930"/>
            <a:ext cx="2985995" cy="1913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6" descr="IMG_0550.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57941" y="3573930"/>
            <a:ext cx="2876177" cy="1913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5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19"/>
            <a:ext cx="82296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dirty="0"/>
              <a:t>A Common Problem for Junior Doctors </a:t>
            </a:r>
          </a:p>
        </p:txBody>
      </p:sp>
      <p:sp>
        <p:nvSpPr>
          <p:cNvPr id="3" name="Content Placeholder 2"/>
          <p:cNvSpPr>
            <a:spLocks noGrp="1"/>
          </p:cNvSpPr>
          <p:nvPr>
            <p:ph idx="1"/>
          </p:nvPr>
        </p:nvSpPr>
        <p:spPr>
          <a:xfrm>
            <a:off x="457200" y="1197302"/>
            <a:ext cx="8229600" cy="4641639"/>
          </a:xfrm>
        </p:spPr>
        <p:txBody>
          <a:bodyPr/>
          <a:lstStyle/>
          <a:p>
            <a:pPr marL="0" indent="0">
              <a:buNone/>
            </a:pPr>
            <a:r>
              <a:rPr lang="en-GB" dirty="0"/>
              <a:t>Junior Doctors rotate to new trusts frequently  </a:t>
            </a:r>
          </a:p>
          <a:p>
            <a:pPr marL="0" indent="0">
              <a:buNone/>
            </a:pPr>
            <a:endParaRPr lang="en-GB" sz="800" dirty="0"/>
          </a:p>
          <a:p>
            <a:pPr marL="0" indent="0">
              <a:buNone/>
            </a:pPr>
            <a:r>
              <a:rPr lang="en-GB" dirty="0"/>
              <a:t>Changeover is </a:t>
            </a:r>
            <a:r>
              <a:rPr lang="en-GB" b="1" dirty="0"/>
              <a:t>stressful</a:t>
            </a:r>
            <a:r>
              <a:rPr lang="en-GB" dirty="0"/>
              <a:t>, induction is brief and there is loss of intrinsic ‘local’ knowledge between rotating doctors</a:t>
            </a:r>
          </a:p>
          <a:p>
            <a:pPr marL="0" indent="0">
              <a:buNone/>
            </a:pPr>
            <a:endParaRPr lang="en-GB" sz="800" dirty="0"/>
          </a:p>
          <a:p>
            <a:pPr marL="0" indent="0">
              <a:buNone/>
            </a:pPr>
            <a:r>
              <a:rPr lang="en-GB" dirty="0"/>
              <a:t>Much time is wasted spent </a:t>
            </a:r>
            <a:r>
              <a:rPr lang="en-GB" b="1" dirty="0"/>
              <a:t>finding out </a:t>
            </a:r>
            <a:r>
              <a:rPr lang="en-GB" dirty="0"/>
              <a:t>how to do common tasks rather than actually doing the tasks themselves</a:t>
            </a:r>
          </a:p>
          <a:p>
            <a:pPr lvl="1">
              <a:defRPr/>
            </a:pPr>
            <a:r>
              <a:rPr lang="en-GB" sz="2200" dirty="0"/>
              <a:t>Requesting many different tests </a:t>
            </a:r>
          </a:p>
          <a:p>
            <a:pPr lvl="1">
              <a:defRPr/>
            </a:pPr>
            <a:r>
              <a:rPr lang="en-GB" sz="2200" dirty="0"/>
              <a:t>Making referrals to many different specialities</a:t>
            </a:r>
          </a:p>
          <a:p>
            <a:pPr lvl="1">
              <a:defRPr/>
            </a:pPr>
            <a:r>
              <a:rPr lang="en-GB" sz="2200" dirty="0"/>
              <a:t>Using hospital guidelines that are difficult to find</a:t>
            </a:r>
            <a:endParaRPr lang="en-GB" dirty="0"/>
          </a:p>
          <a:p>
            <a:pPr marL="0" indent="0">
              <a:buNone/>
            </a:pPr>
            <a:endParaRPr lang="en-GB" sz="1000" dirty="0"/>
          </a:p>
          <a:p>
            <a:pPr marL="0" indent="0">
              <a:buNone/>
            </a:pPr>
            <a:r>
              <a:rPr lang="en-GB" dirty="0"/>
              <a:t>This wasted time removes genuine learning opportunities, makes the job tedious and can affect patient safety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1152" y="5354198"/>
            <a:ext cx="1460612" cy="1360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9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71" y="43046"/>
            <a:ext cx="8582757" cy="1143000"/>
          </a:xfrm>
        </p:spPr>
        <p:txBody>
          <a:bodyPr/>
          <a:lstStyle/>
          <a:p>
            <a:pPr>
              <a:defRPr/>
            </a:pPr>
            <a:r>
              <a:rPr lang="en-US" dirty="0" err="1">
                <a:effectLst/>
              </a:rPr>
              <a:t>Dr</a:t>
            </a:r>
            <a:r>
              <a:rPr lang="en-US" dirty="0">
                <a:effectLst/>
              </a:rPr>
              <a:t> Toolbox: Enhancing junior doctors' working lives</a:t>
            </a:r>
            <a:endParaRPr lang="en-GB" dirty="0"/>
          </a:p>
        </p:txBody>
      </p:sp>
      <p:sp>
        <p:nvSpPr>
          <p:cNvPr id="17410" name="Content Placeholder 2"/>
          <p:cNvSpPr>
            <a:spLocks noGrp="1"/>
          </p:cNvSpPr>
          <p:nvPr>
            <p:ph idx="1"/>
          </p:nvPr>
        </p:nvSpPr>
        <p:spPr>
          <a:xfrm>
            <a:off x="186670" y="998760"/>
            <a:ext cx="8229600" cy="4525963"/>
          </a:xfrm>
        </p:spPr>
        <p:txBody>
          <a:bodyPr/>
          <a:lstStyle/>
          <a:p>
            <a:pPr marL="0" indent="0">
              <a:buNone/>
            </a:pPr>
            <a:r>
              <a:rPr lang="en-GB" dirty="0"/>
              <a:t>Dr Toolbox is:</a:t>
            </a:r>
          </a:p>
          <a:p>
            <a:r>
              <a:rPr lang="en-GB" sz="2000" dirty="0"/>
              <a:t>Your portable, paperless local induction</a:t>
            </a:r>
          </a:p>
          <a:p>
            <a:r>
              <a:rPr lang="en-GB" sz="2000" dirty="0"/>
              <a:t>Easily updated &amp; can form part of a Doctor’s own QUIP</a:t>
            </a:r>
          </a:p>
          <a:p>
            <a:r>
              <a:rPr lang="en-GB" sz="2000" dirty="0"/>
              <a:t>Simple to create for new trusts</a:t>
            </a:r>
          </a:p>
          <a:p>
            <a:r>
              <a:rPr lang="en-GB" sz="2000" dirty="0"/>
              <a:t>Better than your hospital intranet</a:t>
            </a:r>
          </a:p>
          <a:p>
            <a:endParaRPr lang="en-GB" sz="1000" dirty="0"/>
          </a:p>
          <a:p>
            <a:pPr marL="0" indent="0">
              <a:buNone/>
            </a:pPr>
            <a:r>
              <a:rPr lang="en-GB" dirty="0"/>
              <a:t>Dr Toolbox includes:</a:t>
            </a:r>
          </a:p>
          <a:p>
            <a:r>
              <a:rPr lang="en-GB" sz="2000" dirty="0"/>
              <a:t>How to make referrals &amp; request tests</a:t>
            </a:r>
          </a:p>
          <a:p>
            <a:r>
              <a:rPr lang="en-GB" sz="2000" dirty="0"/>
              <a:t>Information about rotations and on-call duties</a:t>
            </a:r>
          </a:p>
          <a:p>
            <a:r>
              <a:rPr lang="en-GB" sz="2000" dirty="0"/>
              <a:t>Bleeps and extension numbers with direct dial function</a:t>
            </a:r>
          </a:p>
          <a:p>
            <a:endParaRPr lang="en-GB" sz="1000" dirty="0"/>
          </a:p>
          <a:p>
            <a:pPr marL="0" indent="0">
              <a:buNone/>
            </a:pPr>
            <a:r>
              <a:rPr lang="en-GB" dirty="0"/>
              <a:t>Dr Toolbox can be extended to include:</a:t>
            </a:r>
          </a:p>
          <a:p>
            <a:r>
              <a:rPr lang="en-GB" sz="2000" dirty="0"/>
              <a:t>Local reference guides and protocols</a:t>
            </a:r>
            <a:endParaRPr lang="en-GB" sz="2200" dirty="0"/>
          </a:p>
          <a:p>
            <a:endParaRPr lang="en-GB" dirty="0"/>
          </a:p>
          <a:p>
            <a:pPr marL="0" indent="0">
              <a:buNone/>
              <a:defRPr/>
            </a:pPr>
            <a:endParaRPr lang="en-GB" dirty="0">
              <a:latin typeface="Arial" charset="0"/>
            </a:endParaRPr>
          </a:p>
          <a:p>
            <a:pPr lvl="1">
              <a:defRPr/>
            </a:pPr>
            <a:endParaRPr lang="en-GB" dirty="0">
              <a:latin typeface="Arial" charset="0"/>
            </a:endParaRPr>
          </a:p>
        </p:txBody>
      </p:sp>
      <p:sp>
        <p:nvSpPr>
          <p:cNvPr id="11" name="Content Placeholder 2"/>
          <p:cNvSpPr txBox="1">
            <a:spLocks/>
          </p:cNvSpPr>
          <p:nvPr/>
        </p:nvSpPr>
        <p:spPr bwMode="auto">
          <a:xfrm>
            <a:off x="3426247" y="6277282"/>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Helvetica"/>
                <a:ea typeface="ＭＳ Ｐゴシック" charset="0"/>
                <a:cs typeface="Helvetica"/>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3pPr>
            <a:lvl4pPr marL="16002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4pPr>
            <a:lvl5pPr marL="20574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err="1"/>
              <a:t>www.dr-toolbox.com</a:t>
            </a:r>
            <a:endParaRPr lang="en-GB" sz="1800" dirty="0"/>
          </a:p>
          <a:p>
            <a:pPr lvl="1">
              <a:defRPr/>
            </a:pPr>
            <a:endParaRPr lang="en-GB" sz="2200" dirty="0"/>
          </a:p>
          <a:p>
            <a:pPr>
              <a:defRPr/>
            </a:pPr>
            <a:endParaRPr lang="en-GB" dirty="0"/>
          </a:p>
          <a:p>
            <a:pPr marL="0" indent="0">
              <a:buNone/>
              <a:defRPr/>
            </a:pPr>
            <a:endParaRPr lang="en-GB" dirty="0">
              <a:latin typeface="Arial" charset="0"/>
            </a:endParaRPr>
          </a:p>
          <a:p>
            <a:pPr lvl="1">
              <a:defRPr/>
            </a:pPr>
            <a:endParaRPr lang="en-GB" dirty="0">
              <a:latin typeface="Arial" charset="0"/>
            </a:endParaRPr>
          </a:p>
        </p:txBody>
      </p:sp>
      <p:pic>
        <p:nvPicPr>
          <p:cNvPr id="10" name="Picture 9">
            <a:extLst>
              <a:ext uri="{FF2B5EF4-FFF2-40B4-BE49-F238E27FC236}">
                <a16:creationId xmlns:a16="http://schemas.microsoft.com/office/drawing/2014/main" id="{8B7E89E9-8968-F54C-B6AA-65CE9A5059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0771" y="2272022"/>
            <a:ext cx="2373230" cy="3846006"/>
          </a:xfrm>
          <a:prstGeom prst="rect">
            <a:avLst/>
          </a:prstGeom>
        </p:spPr>
      </p:pic>
    </p:spTree>
    <p:extLst>
      <p:ext uri="{BB962C8B-B14F-4D97-AF65-F5344CB8AC3E}">
        <p14:creationId xmlns:p14="http://schemas.microsoft.com/office/powerpoint/2010/main" val="24939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0">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71" y="43046"/>
            <a:ext cx="8582757" cy="1143000"/>
          </a:xfrm>
        </p:spPr>
        <p:txBody>
          <a:bodyPr/>
          <a:lstStyle/>
          <a:p>
            <a:pPr>
              <a:defRPr/>
            </a:pPr>
            <a:r>
              <a:rPr lang="en-US" dirty="0">
                <a:effectLst/>
              </a:rPr>
              <a:t>Dr Toolbox: Fulfilling your CQC requirements</a:t>
            </a:r>
            <a:endParaRPr lang="en-GB" dirty="0"/>
          </a:p>
        </p:txBody>
      </p:sp>
      <p:sp>
        <p:nvSpPr>
          <p:cNvPr id="17410" name="Content Placeholder 2"/>
          <p:cNvSpPr>
            <a:spLocks noGrp="1"/>
          </p:cNvSpPr>
          <p:nvPr>
            <p:ph idx="1"/>
          </p:nvPr>
        </p:nvSpPr>
        <p:spPr>
          <a:xfrm>
            <a:off x="186670" y="998760"/>
            <a:ext cx="8229600" cy="4525963"/>
          </a:xfrm>
        </p:spPr>
        <p:txBody>
          <a:bodyPr/>
          <a:lstStyle/>
          <a:p>
            <a:pPr marL="0" indent="0">
              <a:buNone/>
            </a:pPr>
            <a:r>
              <a:rPr lang="en-GB" dirty="0"/>
              <a:t>SAFE:</a:t>
            </a:r>
          </a:p>
          <a:p>
            <a:r>
              <a:rPr lang="en-GB" sz="2000" dirty="0"/>
              <a:t>Dr Toolbox gives Healthcare Professionals the safer </a:t>
            </a:r>
            <a:br>
              <a:rPr lang="en-GB" sz="2000" dirty="0"/>
            </a:br>
            <a:r>
              <a:rPr lang="en-GB" sz="2000" dirty="0"/>
              <a:t>induction that they deserve</a:t>
            </a:r>
          </a:p>
          <a:p>
            <a:r>
              <a:rPr lang="en-GB" sz="2000" dirty="0"/>
              <a:t>Improves handover at the end of the year</a:t>
            </a:r>
            <a:endParaRPr lang="en-GB" dirty="0"/>
          </a:p>
          <a:p>
            <a:pPr marL="0" indent="0">
              <a:buNone/>
            </a:pPr>
            <a:r>
              <a:rPr lang="en-GB" dirty="0"/>
              <a:t>EFFECTIVE: </a:t>
            </a:r>
          </a:p>
          <a:p>
            <a:r>
              <a:rPr lang="en-GB" sz="2000" dirty="0"/>
              <a:t>Dr Toolbox ensures staff have local knowledge to deliver</a:t>
            </a:r>
            <a:br>
              <a:rPr lang="en-GB" sz="2000" dirty="0"/>
            </a:br>
            <a:r>
              <a:rPr lang="en-GB" sz="2000" dirty="0"/>
              <a:t>effective care</a:t>
            </a:r>
          </a:p>
          <a:p>
            <a:pPr marL="0" indent="0">
              <a:buNone/>
            </a:pPr>
            <a:r>
              <a:rPr lang="en-GB" dirty="0"/>
              <a:t>WELL LED:</a:t>
            </a:r>
          </a:p>
          <a:p>
            <a:r>
              <a:rPr lang="en-GB" sz="2000" dirty="0"/>
              <a:t>Dr Toolbox places a strong emphasis on the safety and </a:t>
            </a:r>
            <a:br>
              <a:rPr lang="en-GB" sz="2000" dirty="0"/>
            </a:br>
            <a:r>
              <a:rPr lang="en-GB" sz="2000" dirty="0"/>
              <a:t>well being of staff</a:t>
            </a:r>
          </a:p>
          <a:p>
            <a:r>
              <a:rPr lang="en-GB" sz="2000" dirty="0"/>
              <a:t>Provides an avenue for QI and encourages </a:t>
            </a:r>
            <a:br>
              <a:rPr lang="en-GB" sz="2000" dirty="0"/>
            </a:br>
            <a:r>
              <a:rPr lang="en-GB" sz="2000" dirty="0"/>
              <a:t>continuous learning, improvement and innovation</a:t>
            </a:r>
          </a:p>
          <a:p>
            <a:pPr marL="0" indent="0">
              <a:buNone/>
              <a:defRPr/>
            </a:pPr>
            <a:endParaRPr lang="en-GB" dirty="0">
              <a:latin typeface="Arial" charset="0"/>
            </a:endParaRPr>
          </a:p>
          <a:p>
            <a:pPr lvl="1">
              <a:defRPr/>
            </a:pPr>
            <a:endParaRPr lang="en-GB" dirty="0">
              <a:latin typeface="Arial" charset="0"/>
            </a:endParaRPr>
          </a:p>
        </p:txBody>
      </p:sp>
      <p:sp>
        <p:nvSpPr>
          <p:cNvPr id="11" name="Content Placeholder 2"/>
          <p:cNvSpPr txBox="1">
            <a:spLocks/>
          </p:cNvSpPr>
          <p:nvPr/>
        </p:nvSpPr>
        <p:spPr bwMode="auto">
          <a:xfrm>
            <a:off x="3426247" y="6277282"/>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Helvetica"/>
                <a:ea typeface="ＭＳ Ｐゴシック" charset="0"/>
                <a:cs typeface="Helvetica"/>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Helvetica"/>
                <a:ea typeface="ＭＳ Ｐゴシック" charset="0"/>
                <a:cs typeface="Helvetica"/>
              </a:defRPr>
            </a:lvl3pPr>
            <a:lvl4pPr marL="16002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4pPr>
            <a:lvl5pPr marL="2057400" indent="-228600" algn="l" rtl="0" eaLnBrk="0" fontAlgn="base" hangingPunct="0">
              <a:spcBef>
                <a:spcPct val="20000"/>
              </a:spcBef>
              <a:spcAft>
                <a:spcPct val="0"/>
              </a:spcAft>
              <a:buFont typeface="Arial" charset="0"/>
              <a:buChar char="»"/>
              <a:defRPr kern="1200">
                <a:solidFill>
                  <a:schemeClr val="tx1"/>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err="1"/>
              <a:t>www.dr-toolbox.com</a:t>
            </a:r>
            <a:endParaRPr lang="en-GB" sz="1800" dirty="0"/>
          </a:p>
          <a:p>
            <a:pPr lvl="1">
              <a:defRPr/>
            </a:pPr>
            <a:endParaRPr lang="en-GB" sz="2200" dirty="0"/>
          </a:p>
          <a:p>
            <a:pPr>
              <a:defRPr/>
            </a:pPr>
            <a:endParaRPr lang="en-GB" dirty="0"/>
          </a:p>
          <a:p>
            <a:pPr marL="0" indent="0">
              <a:buNone/>
              <a:defRPr/>
            </a:pPr>
            <a:endParaRPr lang="en-GB" dirty="0">
              <a:latin typeface="Arial" charset="0"/>
            </a:endParaRPr>
          </a:p>
          <a:p>
            <a:pPr lvl="1">
              <a:defRPr/>
            </a:pPr>
            <a:endParaRPr lang="en-GB" dirty="0">
              <a:latin typeface="Arial" charset="0"/>
            </a:endParaRPr>
          </a:p>
        </p:txBody>
      </p:sp>
      <p:pic>
        <p:nvPicPr>
          <p:cNvPr id="9" name="Picture 8">
            <a:extLst>
              <a:ext uri="{FF2B5EF4-FFF2-40B4-BE49-F238E27FC236}">
                <a16:creationId xmlns:a16="http://schemas.microsoft.com/office/drawing/2014/main" id="{69362B1E-BB03-354B-841E-CBFF5C8EE5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0771" y="2509491"/>
            <a:ext cx="2373230" cy="3846006"/>
          </a:xfrm>
          <a:prstGeom prst="rect">
            <a:avLst/>
          </a:prstGeom>
        </p:spPr>
      </p:pic>
    </p:spTree>
    <p:extLst>
      <p:ext uri="{BB962C8B-B14F-4D97-AF65-F5344CB8AC3E}">
        <p14:creationId xmlns:p14="http://schemas.microsoft.com/office/powerpoint/2010/main" val="10782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51164" y="1671147"/>
            <a:ext cx="4353090" cy="3956237"/>
          </a:xfrm>
        </p:spPr>
        <p:txBody>
          <a:bodyPr/>
          <a:lstStyle/>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endParaRPr lang="en-GB" dirty="0">
              <a:latin typeface="Arial" charset="0"/>
            </a:endParaRPr>
          </a:p>
          <a:p>
            <a:pPr marL="0" indent="0">
              <a:buFont typeface="Arial" charset="0"/>
              <a:buNone/>
            </a:pPr>
            <a:r>
              <a:rPr lang="en-GB" dirty="0">
                <a:latin typeface="Arial" charset="0"/>
              </a:rPr>
              <a:t> </a:t>
            </a:r>
          </a:p>
          <a:p>
            <a:pPr marL="0" indent="0">
              <a:buFont typeface="Arial" charset="0"/>
              <a:buNone/>
            </a:pPr>
            <a:endParaRPr lang="en-GB" dirty="0">
              <a:latin typeface="Arial" charset="0"/>
            </a:endParaRPr>
          </a:p>
        </p:txBody>
      </p:sp>
      <p:pic>
        <p:nvPicPr>
          <p:cNvPr id="10" name="Picture 2" descr="iphone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429" y="1405406"/>
            <a:ext cx="2453447" cy="444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iphone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1414" y="1415474"/>
            <a:ext cx="2453447" cy="444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iphone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6156" y="1312362"/>
            <a:ext cx="2525775" cy="4575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GB" dirty="0"/>
              <a:t>So what is Dr Toolbox?</a:t>
            </a:r>
          </a:p>
        </p:txBody>
      </p:sp>
      <p:pic>
        <p:nvPicPr>
          <p:cNvPr id="3" name="Picture 2">
            <a:extLst>
              <a:ext uri="{FF2B5EF4-FFF2-40B4-BE49-F238E27FC236}">
                <a16:creationId xmlns:a16="http://schemas.microsoft.com/office/drawing/2014/main" id="{25F2625D-206B-B94A-83AD-C3ACB2303A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071" y="1284652"/>
            <a:ext cx="2570999" cy="4166507"/>
          </a:xfrm>
          <a:prstGeom prst="rect">
            <a:avLst/>
          </a:prstGeom>
        </p:spPr>
      </p:pic>
      <p:pic>
        <p:nvPicPr>
          <p:cNvPr id="6" name="Picture 5">
            <a:extLst>
              <a:ext uri="{FF2B5EF4-FFF2-40B4-BE49-F238E27FC236}">
                <a16:creationId xmlns:a16="http://schemas.microsoft.com/office/drawing/2014/main" id="{1EC0228E-76A8-4A44-A5C2-99C27AF9ED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6295" y="1284652"/>
            <a:ext cx="2570999" cy="4166507"/>
          </a:xfrm>
          <a:prstGeom prst="rect">
            <a:avLst/>
          </a:prstGeom>
        </p:spPr>
      </p:pic>
      <p:pic>
        <p:nvPicPr>
          <p:cNvPr id="8" name="Picture 7">
            <a:extLst>
              <a:ext uri="{FF2B5EF4-FFF2-40B4-BE49-F238E27FC236}">
                <a16:creationId xmlns:a16="http://schemas.microsoft.com/office/drawing/2014/main" id="{E8CA6F65-6288-2546-BCC8-EC84C8E886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9004" y="1284653"/>
            <a:ext cx="2570999" cy="4166507"/>
          </a:xfrm>
          <a:prstGeom prst="rect">
            <a:avLst/>
          </a:prstGeom>
        </p:spPr>
      </p:pic>
    </p:spTree>
    <p:extLst>
      <p:ext uri="{BB962C8B-B14F-4D97-AF65-F5344CB8AC3E}">
        <p14:creationId xmlns:p14="http://schemas.microsoft.com/office/powerpoint/2010/main" val="211598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Usage spike when starting at new hospitals</a:t>
            </a:r>
          </a:p>
        </p:txBody>
      </p:sp>
      <p:pic>
        <p:nvPicPr>
          <p:cNvPr id="4" name="Picture 3" descr="A screenshot of a computer&#13;&#10;&#13;&#10;Description automatically generated">
            <a:extLst>
              <a:ext uri="{FF2B5EF4-FFF2-40B4-BE49-F238E27FC236}">
                <a16:creationId xmlns:a16="http://schemas.microsoft.com/office/drawing/2014/main" id="{3C1A266F-A8ED-6441-8262-B9D688316E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7313" y="1530262"/>
            <a:ext cx="5614987" cy="4241886"/>
          </a:xfrm>
          <a:prstGeom prst="rect">
            <a:avLst/>
          </a:prstGeom>
        </p:spPr>
      </p:pic>
    </p:spTree>
    <p:extLst>
      <p:ext uri="{BB962C8B-B14F-4D97-AF65-F5344CB8AC3E}">
        <p14:creationId xmlns:p14="http://schemas.microsoft.com/office/powerpoint/2010/main" val="70631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D46D-2120-414F-AFCF-1DBBF4EBF895}"/>
              </a:ext>
            </a:extLst>
          </p:cNvPr>
          <p:cNvSpPr>
            <a:spLocks noGrp="1"/>
          </p:cNvSpPr>
          <p:nvPr>
            <p:ph type="title"/>
          </p:nvPr>
        </p:nvSpPr>
        <p:spPr/>
        <p:txBody>
          <a:bodyPr/>
          <a:lstStyle/>
          <a:p>
            <a:r>
              <a:rPr lang="en-US" dirty="0"/>
              <a:t>Secrets of a successful site</a:t>
            </a:r>
          </a:p>
        </p:txBody>
      </p:sp>
      <p:sp>
        <p:nvSpPr>
          <p:cNvPr id="3" name="Content Placeholder 2">
            <a:extLst>
              <a:ext uri="{FF2B5EF4-FFF2-40B4-BE49-F238E27FC236}">
                <a16:creationId xmlns:a16="http://schemas.microsoft.com/office/drawing/2014/main" id="{2A4D9020-8FCB-C743-9289-DD0B0E36489C}"/>
              </a:ext>
            </a:extLst>
          </p:cNvPr>
          <p:cNvSpPr>
            <a:spLocks noGrp="1"/>
          </p:cNvSpPr>
          <p:nvPr>
            <p:ph idx="1"/>
          </p:nvPr>
        </p:nvSpPr>
        <p:spPr/>
        <p:txBody>
          <a:bodyPr/>
          <a:lstStyle/>
          <a:p>
            <a:r>
              <a:rPr lang="en-GB" b="1" dirty="0"/>
              <a:t>A Toolbox Champion</a:t>
            </a:r>
            <a:r>
              <a:rPr lang="en-GB" dirty="0"/>
              <a:t>: a senior clinician or manager. They are an advocate for the project, provide overall governance and ensure continuity when Lead Editors change</a:t>
            </a:r>
          </a:p>
          <a:p>
            <a:r>
              <a:rPr lang="en-GB" b="1" dirty="0"/>
              <a:t>Lead Editors:</a:t>
            </a:r>
            <a:r>
              <a:rPr lang="en-GB" dirty="0"/>
              <a:t> Content added by enthusiastic editors</a:t>
            </a:r>
          </a:p>
          <a:p>
            <a:r>
              <a:rPr lang="en-GB" b="1" dirty="0"/>
              <a:t>Access:</a:t>
            </a:r>
            <a:r>
              <a:rPr lang="en-GB" dirty="0"/>
              <a:t> A link from the hospital intranet to the site and  desktop icon on the hospital computers</a:t>
            </a:r>
          </a:p>
          <a:p>
            <a:r>
              <a:rPr lang="en-GB" b="1" dirty="0"/>
              <a:t>Handover:</a:t>
            </a:r>
            <a:r>
              <a:rPr lang="en-GB" dirty="0"/>
              <a:t> the site must be shared with the new intake of trainees in July and August, and new Lead Editors allocated</a:t>
            </a:r>
          </a:p>
          <a:p>
            <a:endParaRPr lang="en-US" dirty="0"/>
          </a:p>
        </p:txBody>
      </p:sp>
    </p:spTree>
    <p:extLst>
      <p:ext uri="{BB962C8B-B14F-4D97-AF65-F5344CB8AC3E}">
        <p14:creationId xmlns:p14="http://schemas.microsoft.com/office/powerpoint/2010/main" val="1014116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29875</TotalTime>
  <Words>985</Words>
  <Application>Microsoft Macintosh PowerPoint</Application>
  <PresentationFormat>On-screen Show (4:3)</PresentationFormat>
  <Paragraphs>111</Paragraphs>
  <Slides>16</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Helvetica</vt:lpstr>
      <vt:lpstr>Office Theme</vt:lpstr>
      <vt:lpstr>2_Office Theme</vt:lpstr>
      <vt:lpstr>Dr Toolbox:  Enabling Trainees to Support Each Other </vt:lpstr>
      <vt:lpstr>Why Dr Toolbox</vt:lpstr>
      <vt:lpstr>Is this the best we can do in 2020?</vt:lpstr>
      <vt:lpstr>A Common Problem for Junior Doctors </vt:lpstr>
      <vt:lpstr>Dr Toolbox: Enhancing junior doctors' working lives</vt:lpstr>
      <vt:lpstr>Dr Toolbox: Fulfilling your CQC requirements</vt:lpstr>
      <vt:lpstr>So what is Dr Toolbox?</vt:lpstr>
      <vt:lpstr>Usage spike when starting at new hospitals</vt:lpstr>
      <vt:lpstr>Secrets of a successful site</vt:lpstr>
      <vt:lpstr>Dr Toolbox supported service</vt:lpstr>
      <vt:lpstr>Dr Toolbox supported service</vt:lpstr>
      <vt:lpstr>What we would expect from you</vt:lpstr>
      <vt:lpstr>What you can expect from 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fund: handover Wiki</dc:title>
  <dc:creator>User</dc:creator>
  <cp:lastModifiedBy>Will Barker</cp:lastModifiedBy>
  <cp:revision>301</cp:revision>
  <cp:lastPrinted>2016-05-25T22:21:36Z</cp:lastPrinted>
  <dcterms:created xsi:type="dcterms:W3CDTF">2012-03-25T19:52:08Z</dcterms:created>
  <dcterms:modified xsi:type="dcterms:W3CDTF">2020-09-07T20:12:07Z</dcterms:modified>
</cp:coreProperties>
</file>